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3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</p:sldMasterIdLst>
  <p:notesMasterIdLst>
    <p:notesMasterId r:id="rId23"/>
  </p:notesMasterIdLst>
  <p:sldIdLst>
    <p:sldId id="313" r:id="rId3"/>
    <p:sldId id="258" r:id="rId4"/>
    <p:sldId id="259" r:id="rId5"/>
    <p:sldId id="287" r:id="rId6"/>
    <p:sldId id="295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5" r:id="rId15"/>
    <p:sldId id="272" r:id="rId16"/>
    <p:sldId id="273" r:id="rId17"/>
    <p:sldId id="274" r:id="rId18"/>
    <p:sldId id="308" r:id="rId19"/>
    <p:sldId id="277" r:id="rId20"/>
    <p:sldId id="278" r:id="rId21"/>
    <p:sldId id="28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8580" autoAdjust="0"/>
  </p:normalViewPr>
  <p:slideViewPr>
    <p:cSldViewPr snapToGrid="0" snapToObjects="1">
      <p:cViewPr varScale="1">
        <p:scale>
          <a:sx n="100" d="100"/>
          <a:sy n="100" d="100"/>
        </p:scale>
        <p:origin x="-13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70FFC-192F-E045-9976-3878EB6C5330}" type="datetimeFigureOut"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8D34A-661C-F540-922A-EB9A839527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9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Many of the most important or useful descriptions of materials behaviour are continuum descriptions.</a:t>
            </a:r>
          </a:p>
          <a:p>
            <a:endParaRPr lang="en-US"/>
          </a:p>
          <a:p>
            <a:r>
              <a:rPr lang="en-US"/>
              <a:t>Phase stability, mechanical properties, and microstructure evolution, can all be understood in terms of the free energy and kinetic coefficients of particular materials. </a:t>
            </a:r>
          </a:p>
          <a:p>
            <a:endParaRPr lang="en-US"/>
          </a:p>
          <a:p>
            <a:r>
              <a:rPr lang="en-US"/>
              <a:t>But of course these quantities fundamentally depend on atomistic interactions. </a:t>
            </a:r>
          </a:p>
          <a:p>
            <a:endParaRPr lang="en-US"/>
          </a:p>
          <a:p>
            <a:r>
              <a:rPr lang="en-US"/>
              <a:t>Our work is focused on using methods of statistical mechanics to link accurate ab initio electronic structure calculations of atomistic systems to phenomenological descriptions of materials.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1D4CC-2DEF-F143-AA7E-24D4663C61E6}" type="slidenum">
              <a:rPr lang="en-US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775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do this by constructing cluster expansion effective Hamiltonians in terms of atomic degrees of freedom.  </a:t>
            </a:r>
          </a:p>
          <a:p>
            <a:endParaRPr lang="en-US"/>
          </a:p>
          <a:p>
            <a:r>
              <a:rPr lang="en-US"/>
              <a:t>These descriptions are nearly as accurate as electronic structure calculations, but orders of magnitude faster, enabling monte carlo calculations of thermodynamic and kinetic quantities.</a:t>
            </a:r>
          </a:p>
          <a:p>
            <a:endParaRPr lang="en-US"/>
          </a:p>
          <a:p>
            <a:r>
              <a:rPr lang="en-US"/>
              <a:t>The methods we use have many applications, but today I'll just talk about how we've applied it to basic science of the thermodynamics in the Zr-O-H system.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1D4CC-2DEF-F143-AA7E-24D4663C61E6}" type="slidenum">
              <a:rPr lang="en-US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090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89F19-EC77-424D-B127-E46A128D43A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292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jpeg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</a:t>
            </a:r>
            <a:r>
              <a:rPr lang="en-US" sz="16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PRedictive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Integrated </a:t>
            </a:r>
          </a:p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962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2673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5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5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0440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  <a:latin typeface="Perpetu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2" y="0"/>
            <a:ext cx="9140687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7DB64A-DC79-46FD-937B-BE515AB41A64}" type="datetimeFigureOut">
              <a:rPr lang="en-US">
                <a:solidFill>
                  <a:prstClr val="black">
                    <a:tint val="75000"/>
                  </a:prstClr>
                </a:solidFill>
                <a:latin typeface="Perpetua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Perpetu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Perpetu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5DB2FE9-3BC9-45CB-BFC7-7B206B195963}" type="slidenum">
              <a:rPr lang="en-US">
                <a:solidFill>
                  <a:prstClr val="black">
                    <a:tint val="75000"/>
                  </a:prstClr>
                </a:solidFill>
                <a:latin typeface="Perpetua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Perpetua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BAD399-64D0-C340-A079-0AAD17D8239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2602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266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663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7378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476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3929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0178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6495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1754"/>
            <a:ext cx="8229600" cy="11430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6116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4461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093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898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688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63950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149" y="99390"/>
            <a:ext cx="8865702" cy="1908313"/>
          </a:xfrm>
        </p:spPr>
        <p:txBody>
          <a:bodyPr anchor="b"/>
          <a:lstStyle>
            <a:lvl1pPr algn="ctr">
              <a:defRPr sz="6000">
                <a:latin typeface="Franklin Gothic Demi Cond" charset="0"/>
                <a:ea typeface="Franklin Gothic Demi Cond" charset="0"/>
                <a:cs typeface="Franklin Gothic Demi Cond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1F46A-A64B-4349-B815-AED045839188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979F1-3F49-254F-9820-43ECF2CA6928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1133061" y="2416415"/>
            <a:ext cx="6877878" cy="68238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lvl1pPr>
          </a:lstStyle>
          <a:p>
            <a:pPr lvl="0"/>
            <a:r>
              <a:rPr lang="en-US" dirty="0" smtClean="0"/>
              <a:t>Authors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152936" y="3322775"/>
            <a:ext cx="6877878" cy="682381"/>
          </a:xfrm>
        </p:spPr>
        <p:txBody>
          <a:bodyPr>
            <a:normAutofit/>
          </a:bodyPr>
          <a:lstStyle>
            <a:lvl1pPr marL="0" indent="0" algn="ctr">
              <a:buNone/>
              <a:defRPr 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 lvl="0"/>
            <a:r>
              <a:rPr lang="en-US" dirty="0" smtClean="0"/>
              <a:t>Affiliations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2822713" y="4136153"/>
            <a:ext cx="3538324" cy="386151"/>
          </a:xfrm>
        </p:spPr>
        <p:txBody>
          <a:bodyPr>
            <a:normAutofit/>
          </a:bodyPr>
          <a:lstStyle>
            <a:lvl1pPr marL="0" indent="0" algn="ctr">
              <a:buNone/>
              <a:defRPr lang="en-US" sz="1600" i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charset="0"/>
                <a:ea typeface="Franklin Gothic Book" charset="0"/>
                <a:cs typeface="Franklin Gothic Book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77" y="5225770"/>
            <a:ext cx="1345363" cy="13453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5325351"/>
            <a:ext cx="1321122" cy="1146200"/>
          </a:xfrm>
          <a:prstGeom prst="rect">
            <a:avLst/>
          </a:prstGeom>
        </p:spPr>
      </p:pic>
      <p:pic>
        <p:nvPicPr>
          <p:cNvPr id="26" name="Picture 9" descr="horizontal-logo-green-text.jp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3033" y="6051859"/>
            <a:ext cx="2586744" cy="419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Group 26"/>
          <p:cNvGrpSpPr/>
          <p:nvPr userDrawn="1"/>
        </p:nvGrpSpPr>
        <p:grpSpPr>
          <a:xfrm>
            <a:off x="3800365" y="5397704"/>
            <a:ext cx="1892080" cy="510266"/>
            <a:chOff x="7406967" y="6334951"/>
            <a:chExt cx="1687910" cy="455205"/>
          </a:xfrm>
        </p:grpSpPr>
        <p:sp>
          <p:nvSpPr>
            <p:cNvPr id="28" name="矩形 5"/>
            <p:cNvSpPr/>
            <p:nvPr/>
          </p:nvSpPr>
          <p:spPr>
            <a:xfrm>
              <a:off x="7406967" y="6334951"/>
              <a:ext cx="1687910" cy="455205"/>
            </a:xfrm>
            <a:prstGeom prst="rect">
              <a:avLst/>
            </a:prstGeom>
            <a:solidFill>
              <a:srgbClr val="2148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976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pic>
          <p:nvPicPr>
            <p:cNvPr id="29" name="图片 6" descr="prisms-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85139" y="6410291"/>
              <a:ext cx="1368778" cy="290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9197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97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8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8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8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8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80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3154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9011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7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76" indent="0">
              <a:buNone/>
              <a:defRPr sz="2000" b="1"/>
            </a:lvl2pPr>
            <a:lvl3pPr marL="913952" indent="0">
              <a:buNone/>
              <a:defRPr sz="1800" b="1"/>
            </a:lvl3pPr>
            <a:lvl4pPr marL="1370926" indent="0">
              <a:buNone/>
              <a:defRPr sz="1600" b="1"/>
            </a:lvl4pPr>
            <a:lvl5pPr marL="1827899" indent="0">
              <a:buNone/>
              <a:defRPr sz="1600" b="1"/>
            </a:lvl5pPr>
            <a:lvl6pPr marL="2284874" indent="0">
              <a:buNone/>
              <a:defRPr sz="1600" b="1"/>
            </a:lvl6pPr>
            <a:lvl7pPr marL="2741851" indent="0">
              <a:buNone/>
              <a:defRPr sz="1600" b="1"/>
            </a:lvl7pPr>
            <a:lvl8pPr marL="3198825" indent="0">
              <a:buNone/>
              <a:defRPr sz="1600" b="1"/>
            </a:lvl8pPr>
            <a:lvl9pPr marL="36558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9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535117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76" indent="0">
              <a:buNone/>
              <a:defRPr sz="2000" b="1"/>
            </a:lvl2pPr>
            <a:lvl3pPr marL="913952" indent="0">
              <a:buNone/>
              <a:defRPr sz="1800" b="1"/>
            </a:lvl3pPr>
            <a:lvl4pPr marL="1370926" indent="0">
              <a:buNone/>
              <a:defRPr sz="1600" b="1"/>
            </a:lvl4pPr>
            <a:lvl5pPr marL="1827899" indent="0">
              <a:buNone/>
              <a:defRPr sz="1600" b="1"/>
            </a:lvl5pPr>
            <a:lvl6pPr marL="2284874" indent="0">
              <a:buNone/>
              <a:defRPr sz="1600" b="1"/>
            </a:lvl6pPr>
            <a:lvl7pPr marL="2741851" indent="0">
              <a:buNone/>
              <a:defRPr sz="1600" b="1"/>
            </a:lvl7pPr>
            <a:lvl8pPr marL="3198825" indent="0">
              <a:buNone/>
              <a:defRPr sz="1600" b="1"/>
            </a:lvl8pPr>
            <a:lvl9pPr marL="365580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174879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666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3106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0874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7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976" indent="0">
              <a:buNone/>
              <a:defRPr sz="1200"/>
            </a:lvl2pPr>
            <a:lvl3pPr marL="913952" indent="0">
              <a:buNone/>
              <a:defRPr sz="1000"/>
            </a:lvl3pPr>
            <a:lvl4pPr marL="1370926" indent="0">
              <a:buNone/>
              <a:defRPr sz="900"/>
            </a:lvl4pPr>
            <a:lvl5pPr marL="1827899" indent="0">
              <a:buNone/>
              <a:defRPr sz="900"/>
            </a:lvl5pPr>
            <a:lvl6pPr marL="2284874" indent="0">
              <a:buNone/>
              <a:defRPr sz="900"/>
            </a:lvl6pPr>
            <a:lvl7pPr marL="2741851" indent="0">
              <a:buNone/>
              <a:defRPr sz="900"/>
            </a:lvl7pPr>
            <a:lvl8pPr marL="3198825" indent="0">
              <a:buNone/>
              <a:defRPr sz="900"/>
            </a:lvl8pPr>
            <a:lvl9pPr marL="365580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84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976" indent="0">
              <a:buNone/>
              <a:defRPr sz="2800"/>
            </a:lvl2pPr>
            <a:lvl3pPr marL="913952" indent="0">
              <a:buNone/>
              <a:defRPr sz="2400"/>
            </a:lvl3pPr>
            <a:lvl4pPr marL="1370926" indent="0">
              <a:buNone/>
              <a:defRPr sz="2000"/>
            </a:lvl4pPr>
            <a:lvl5pPr marL="1827899" indent="0">
              <a:buNone/>
              <a:defRPr sz="2000"/>
            </a:lvl5pPr>
            <a:lvl6pPr marL="2284874" indent="0">
              <a:buNone/>
              <a:defRPr sz="2000"/>
            </a:lvl6pPr>
            <a:lvl7pPr marL="2741851" indent="0">
              <a:buNone/>
              <a:defRPr sz="2000"/>
            </a:lvl7pPr>
            <a:lvl8pPr marL="3198825" indent="0">
              <a:buNone/>
              <a:defRPr sz="2000"/>
            </a:lvl8pPr>
            <a:lvl9pPr marL="365580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976" indent="0">
              <a:buNone/>
              <a:defRPr sz="1200"/>
            </a:lvl2pPr>
            <a:lvl3pPr marL="913952" indent="0">
              <a:buNone/>
              <a:defRPr sz="1000"/>
            </a:lvl3pPr>
            <a:lvl4pPr marL="1370926" indent="0">
              <a:buNone/>
              <a:defRPr sz="900"/>
            </a:lvl4pPr>
            <a:lvl5pPr marL="1827899" indent="0">
              <a:buNone/>
              <a:defRPr sz="900"/>
            </a:lvl5pPr>
            <a:lvl6pPr marL="2284874" indent="0">
              <a:buNone/>
              <a:defRPr sz="900"/>
            </a:lvl6pPr>
            <a:lvl7pPr marL="2741851" indent="0">
              <a:buNone/>
              <a:defRPr sz="900"/>
            </a:lvl7pPr>
            <a:lvl8pPr marL="3198825" indent="0">
              <a:buNone/>
              <a:defRPr sz="900"/>
            </a:lvl8pPr>
            <a:lvl9pPr marL="365580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D2C2A55D-21D0-9D4A-84B5-C3E766FB05B0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7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7"/>
            <a:ext cx="2133600" cy="365125"/>
          </a:xfrm>
          <a:prstGeom prst="rect">
            <a:avLst/>
          </a:prstGeom>
        </p:spPr>
        <p:txBody>
          <a:bodyPr/>
          <a:lstStyle/>
          <a:p>
            <a:fld id="{62BAD399-64D0-C340-A079-0AAD17D8239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Center for  PRedictive Integrated </a:t>
            </a:r>
          </a:p>
          <a:p>
            <a:pPr algn="ctr"/>
            <a:r>
              <a:rPr lang="en-US" sz="1600" b="1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762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-13223"/>
            <a:ext cx="8229600" cy="1143000"/>
          </a:xfrm>
          <a:prstGeom prst="rect">
            <a:avLst/>
          </a:prstGeom>
        </p:spPr>
        <p:txBody>
          <a:bodyPr vert="horz" lIns="91395" tIns="45698" rIns="91395" bIns="4569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395" tIns="45698" rIns="91395" bIns="4569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9" descr="horizontal-logo-green-text.jpg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493" y="6334951"/>
            <a:ext cx="2586744" cy="419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2013 Michigan Logo.png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5843" y="6268336"/>
            <a:ext cx="517115" cy="56847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54503" y="6205352"/>
            <a:ext cx="87721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7406967" y="6334951"/>
            <a:ext cx="1687910" cy="455205"/>
            <a:chOff x="7406967" y="6334951"/>
            <a:chExt cx="1687910" cy="455205"/>
          </a:xfrm>
        </p:grpSpPr>
        <p:sp>
          <p:nvSpPr>
            <p:cNvPr id="12" name="矩形 5"/>
            <p:cNvSpPr/>
            <p:nvPr/>
          </p:nvSpPr>
          <p:spPr>
            <a:xfrm>
              <a:off x="7406967" y="6334951"/>
              <a:ext cx="1687910" cy="455205"/>
            </a:xfrm>
            <a:prstGeom prst="rect">
              <a:avLst/>
            </a:prstGeom>
            <a:solidFill>
              <a:srgbClr val="2148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6976"/>
              <a:endParaRPr kumimoji="1" lang="zh-CN" altLang="en-US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  <p:pic>
          <p:nvPicPr>
            <p:cNvPr id="13" name="图片 6" descr="prisms-logo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4667" y="6470055"/>
              <a:ext cx="1368778" cy="290578"/>
            </a:xfrm>
            <a:prstGeom prst="rect">
              <a:avLst/>
            </a:prstGeom>
          </p:spPr>
        </p:pic>
      </p:grp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91781" y="6236114"/>
            <a:ext cx="4419600" cy="584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1F497D"/>
                </a:solidFill>
                <a:latin typeface="Times New Roman"/>
                <a:cs typeface="Times New Roman"/>
              </a:rPr>
              <a:t>Center for  </a:t>
            </a:r>
            <a:r>
              <a:rPr lang="en-US" sz="1600" b="1" dirty="0" err="1">
                <a:solidFill>
                  <a:srgbClr val="1F497D"/>
                </a:solidFill>
                <a:latin typeface="Times New Roman"/>
                <a:cs typeface="Times New Roman"/>
              </a:rPr>
              <a:t>PRedictive</a:t>
            </a:r>
            <a:r>
              <a:rPr lang="en-US" sz="1600" b="1" dirty="0">
                <a:solidFill>
                  <a:srgbClr val="1F497D"/>
                </a:solidFill>
                <a:latin typeface="Times New Roman"/>
                <a:cs typeface="Times New Roman"/>
              </a:rPr>
              <a:t> Integrated </a:t>
            </a:r>
          </a:p>
          <a:p>
            <a:pPr algn="ctr"/>
            <a:r>
              <a:rPr lang="en-US" sz="1600" b="1" dirty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</a:p>
        </p:txBody>
      </p:sp>
      <p:sp>
        <p:nvSpPr>
          <p:cNvPr id="15" name="矩形 28"/>
          <p:cNvSpPr/>
          <p:nvPr userDrawn="1"/>
        </p:nvSpPr>
        <p:spPr>
          <a:xfrm>
            <a:off x="-14110" y="0"/>
            <a:ext cx="9158110" cy="931333"/>
          </a:xfrm>
          <a:prstGeom prst="rect">
            <a:avLst/>
          </a:prstGeom>
          <a:solidFill>
            <a:srgbClr val="2148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76"/>
            <a:endParaRPr kumimoji="1" lang="zh-CN" altLang="en-US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13130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456976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731" indent="-342731" algn="l" defTabSz="456976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583" indent="-285609" algn="l" defTabSz="456976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435" indent="-228488" algn="l" defTabSz="456976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411" indent="-228488" algn="l" defTabSz="456976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388" indent="-228488" algn="l" defTabSz="456976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64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338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313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87" indent="-228488" algn="l" defTabSz="456976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76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52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26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899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874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851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825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01" algn="l" defTabSz="4569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38403-330C-E645-B173-EDFA38B57245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5/25/17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4EE4B-F53F-8D42-AC15-57AAD4872B11}" type="slidenum">
              <a:rPr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09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14.emf"/><Relationship Id="rId14" Type="http://schemas.openxmlformats.org/officeDocument/2006/relationships/oleObject" Target="../embeddings/oleObject5.bin"/><Relationship Id="rId15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emf"/><Relationship Id="rId6" Type="http://schemas.openxmlformats.org/officeDocument/2006/relationships/image" Target="../media/image16.emf"/><Relationship Id="rId7" Type="http://schemas.openxmlformats.org/officeDocument/2006/relationships/image" Target="../media/image17.jpeg"/><Relationship Id="rId8" Type="http://schemas.openxmlformats.org/officeDocument/2006/relationships/oleObject" Target="../embeddings/oleObject2.bin"/><Relationship Id="rId9" Type="http://schemas.openxmlformats.org/officeDocument/2006/relationships/image" Target="../media/image12.emf"/><Relationship Id="rId10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oleObject" Target="../embeddings/oleObject6.bin"/><Relationship Id="rId5" Type="http://schemas.openxmlformats.org/officeDocument/2006/relationships/image" Target="../media/image35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8.emf"/><Relationship Id="rId6" Type="http://schemas.openxmlformats.org/officeDocument/2006/relationships/image" Target="../media/image42.png"/><Relationship Id="rId7" Type="http://schemas.openxmlformats.org/officeDocument/2006/relationships/image" Target="../media/image43.em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4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105"/>
            <a:ext cx="8229600" cy="2243146"/>
          </a:xfrm>
        </p:spPr>
        <p:txBody>
          <a:bodyPr>
            <a:normAutofit/>
          </a:bodyPr>
          <a:lstStyle/>
          <a:p>
            <a:r>
              <a:rPr lang="en-US" sz="3600" u="sng" dirty="0" smtClean="0"/>
              <a:t>PRISMS Center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Center for </a:t>
            </a:r>
            <a:r>
              <a:rPr lang="en-US" sz="3600" dirty="0" err="1" smtClean="0"/>
              <a:t>PRedictive</a:t>
            </a:r>
            <a:r>
              <a:rPr lang="en-US" sz="3600" dirty="0" smtClean="0"/>
              <a:t> Integrated Structural Materials Science 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3072871"/>
            <a:ext cx="9144000" cy="22479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/>
              <a:t>Brian Puchala, </a:t>
            </a:r>
            <a:r>
              <a:rPr lang="en-US" dirty="0">
                <a:solidFill>
                  <a:schemeClr val="tx1"/>
                </a:solidFill>
              </a:rPr>
              <a:t>John C. Thomas, </a:t>
            </a:r>
            <a:r>
              <a:rPr lang="en-US" dirty="0" smtClean="0">
                <a:solidFill>
                  <a:schemeClr val="tx1"/>
                </a:solidFill>
              </a:rPr>
              <a:t>Anton </a:t>
            </a:r>
            <a:r>
              <a:rPr lang="en-US" dirty="0">
                <a:solidFill>
                  <a:schemeClr val="tx1"/>
                </a:solidFill>
              </a:rPr>
              <a:t>Van der </a:t>
            </a:r>
            <a:r>
              <a:rPr lang="en-US" dirty="0" err="1" smtClean="0">
                <a:solidFill>
                  <a:schemeClr val="tx1"/>
                </a:solidFill>
              </a:rPr>
              <a:t>Ven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Anirudh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Natarajan, John </a:t>
            </a:r>
            <a:r>
              <a:rPr lang="en-US" dirty="0" err="1" smtClean="0">
                <a:solidFill>
                  <a:schemeClr val="tx1"/>
                </a:solidFill>
              </a:rPr>
              <a:t>Goiri</a:t>
            </a:r>
            <a:r>
              <a:rPr lang="en-US" dirty="0" smtClean="0">
                <a:solidFill>
                  <a:schemeClr val="tx1"/>
                </a:solidFill>
              </a:rPr>
              <a:t>, Min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Hua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Chen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Max </a:t>
            </a:r>
            <a:r>
              <a:rPr lang="en-US" dirty="0" err="1"/>
              <a:t>Radin</a:t>
            </a:r>
            <a:r>
              <a:rPr lang="en-US" dirty="0"/>
              <a:t>, </a:t>
            </a:r>
            <a:r>
              <a:rPr lang="en-US" dirty="0" smtClean="0"/>
              <a:t>Jonathon </a:t>
            </a:r>
            <a:r>
              <a:rPr lang="en-US" dirty="0"/>
              <a:t>Bechtel, </a:t>
            </a:r>
            <a:r>
              <a:rPr lang="en-US" dirty="0" smtClean="0"/>
              <a:t>Elizabeth </a:t>
            </a:r>
            <a:r>
              <a:rPr lang="en-US" dirty="0" err="1"/>
              <a:t>Decolvenaere, Anna Belak, </a:t>
            </a:r>
          </a:p>
          <a:p>
            <a:pPr marL="0" indent="0" algn="ctr">
              <a:buNone/>
            </a:pPr>
            <a:r>
              <a:rPr lang="en-US" dirty="0" err="1"/>
              <a:t>Naga Sri Harsha Gunda, Sanjeev Kolli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kern="0" dirty="0" smtClean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kern="0" dirty="0" smtClean="0">
                <a:solidFill>
                  <a:srgbClr val="000000"/>
                </a:solidFill>
              </a:rPr>
              <a:t>TMS ICME 2017</a:t>
            </a:r>
          </a:p>
          <a:p>
            <a:pPr marL="0" indent="0" algn="ctr">
              <a:buNone/>
            </a:pPr>
            <a:r>
              <a:rPr lang="en-US" kern="0" dirty="0" smtClean="0">
                <a:solidFill>
                  <a:srgbClr val="000000"/>
                </a:solidFill>
              </a:rPr>
              <a:t>Thurs. May 24, 2017</a:t>
            </a:r>
          </a:p>
          <a:p>
            <a:pPr marL="0" indent="0" algn="ctr">
              <a:buNone/>
            </a:pPr>
            <a:r>
              <a:rPr lang="en-US" kern="0" dirty="0" smtClean="0">
                <a:solidFill>
                  <a:srgbClr val="000000"/>
                </a:solidFill>
              </a:rPr>
              <a:t>Website</a:t>
            </a:r>
            <a:r>
              <a:rPr lang="en-US" kern="0" dirty="0">
                <a:solidFill>
                  <a:srgbClr val="000000"/>
                </a:solidFill>
              </a:rPr>
              <a:t>: prisms-</a:t>
            </a:r>
            <a:r>
              <a:rPr lang="en-US" kern="0" dirty="0" err="1">
                <a:solidFill>
                  <a:srgbClr val="000000"/>
                </a:solidFill>
              </a:rPr>
              <a:t>center.org</a:t>
            </a:r>
            <a:endParaRPr lang="en-US" kern="0" dirty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54503" y="6036020"/>
            <a:ext cx="87721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554423" y="1792251"/>
            <a:ext cx="80541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cs typeface="Calibri"/>
              </a:rPr>
              <a:t>CASM Tutorial – Intro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09" y="4727351"/>
            <a:ext cx="1700032" cy="850016"/>
          </a:xfrm>
          <a:prstGeom prst="rect">
            <a:avLst/>
          </a:prstGeom>
        </p:spPr>
      </p:pic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424" y="6236114"/>
            <a:ext cx="3195919" cy="518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2013 Michigan Logo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38" y="4663954"/>
            <a:ext cx="988277" cy="1086427"/>
          </a:xfrm>
          <a:prstGeom prst="rect">
            <a:avLst/>
          </a:prstGeom>
        </p:spPr>
      </p:pic>
      <p:sp>
        <p:nvSpPr>
          <p:cNvPr id="14" name="矩形 5"/>
          <p:cNvSpPr/>
          <p:nvPr/>
        </p:nvSpPr>
        <p:spPr>
          <a:xfrm>
            <a:off x="6797802" y="6227751"/>
            <a:ext cx="2085410" cy="562405"/>
          </a:xfrm>
          <a:prstGeom prst="rect">
            <a:avLst/>
          </a:prstGeom>
          <a:solidFill>
            <a:srgbClr val="2148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76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15" name="图片 6" descr="prisms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312" y="6324177"/>
            <a:ext cx="1691123" cy="359009"/>
          </a:xfrm>
          <a:prstGeom prst="rect">
            <a:avLst/>
          </a:prstGeom>
        </p:spPr>
      </p:pic>
      <p:sp>
        <p:nvSpPr>
          <p:cNvPr id="1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463854" y="6211298"/>
            <a:ext cx="546041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Center </a:t>
            </a:r>
            <a:r>
              <a:rPr lang="en-US" sz="1600" b="1" dirty="0">
                <a:solidFill>
                  <a:srgbClr val="1F497D"/>
                </a:solidFill>
                <a:latin typeface="Times New Roman"/>
                <a:cs typeface="Times New Roman"/>
              </a:rPr>
              <a:t>for 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PRedictive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Integrated </a:t>
            </a:r>
          </a:p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92485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8044"/>
          </a:xfrm>
        </p:spPr>
        <p:txBody>
          <a:bodyPr>
            <a:normAutofit/>
          </a:bodyPr>
          <a:lstStyle/>
          <a:p>
            <a:r>
              <a:rPr lang="en-US" sz="3600" dirty="0"/>
              <a:t>Examples: </a:t>
            </a:r>
            <a:r>
              <a:rPr lang="en-US" sz="3600"/>
              <a:t>Chemo-mechanical free energy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556" y="2992033"/>
            <a:ext cx="5674189" cy="3015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2136"/>
          <a:stretch/>
        </p:blipFill>
        <p:spPr>
          <a:xfrm>
            <a:off x="0" y="2693659"/>
            <a:ext cx="3022601" cy="3314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4625" b="24912"/>
          <a:stretch/>
        </p:blipFill>
        <p:spPr>
          <a:xfrm>
            <a:off x="2047281" y="365808"/>
            <a:ext cx="3446549" cy="3618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279825"/>
            <a:ext cx="8005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S. Rudraraju, A. Van der Ven &amp; K. Garikipati, </a:t>
            </a:r>
            <a:r>
              <a:rPr lang="en-US" sz="1400" i="1">
                <a:solidFill>
                  <a:prstClr val="black"/>
                </a:solidFill>
                <a:latin typeface="Calibri"/>
              </a:rPr>
              <a:t>npj Computational Materials</a:t>
            </a:r>
            <a:r>
              <a:rPr lang="en-US" sz="1400">
                <a:solidFill>
                  <a:prstClr val="black"/>
                </a:solidFill>
                <a:latin typeface="Calibri"/>
              </a:rPr>
              <a:t> </a:t>
            </a:r>
            <a:r>
              <a:rPr lang="en-US" sz="1400" b="1">
                <a:solidFill>
                  <a:prstClr val="black"/>
                </a:solidFill>
                <a:latin typeface="Calibri"/>
              </a:rPr>
              <a:t>2, </a:t>
            </a:r>
            <a:r>
              <a:rPr lang="en-US" sz="1400">
                <a:solidFill>
                  <a:prstClr val="black"/>
                </a:solidFill>
                <a:latin typeface="Calibri"/>
              </a:rPr>
              <a:t>16012 (2016)  </a:t>
            </a:r>
          </a:p>
        </p:txBody>
      </p:sp>
    </p:spTree>
    <p:extLst>
      <p:ext uri="{BB962C8B-B14F-4D97-AF65-F5344CB8AC3E}">
        <p14:creationId xmlns:p14="http://schemas.microsoft.com/office/powerpoint/2010/main" val="4136297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61999" y="0"/>
            <a:ext cx="8273033" cy="6096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black"/>
                </a:solidFill>
                <a:latin typeface="Calibri"/>
              </a:rPr>
              <a:t>Examples: Molecular occupation</a:t>
            </a:r>
            <a:endParaRPr lang="en-US" sz="3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7" y="1779307"/>
            <a:ext cx="2206628" cy="2087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45" y="1875083"/>
            <a:ext cx="6604000" cy="283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849" y="6329436"/>
            <a:ext cx="5596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JS Bechtel, R Seshadri, A. Van der Ven, J. Phys. Chem. C, </a:t>
            </a:r>
            <a:r>
              <a:rPr lang="en-US" sz="1400" b="1">
                <a:solidFill>
                  <a:prstClr val="black"/>
                </a:solidFill>
                <a:latin typeface="Calibri"/>
              </a:rPr>
              <a:t>120</a:t>
            </a:r>
            <a:r>
              <a:rPr lang="en-US" sz="1400">
                <a:solidFill>
                  <a:prstClr val="black"/>
                </a:solidFill>
                <a:latin typeface="Calibri"/>
              </a:rPr>
              <a:t>, 12403 (2016)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2530" y="1156703"/>
            <a:ext cx="5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Hybrid organic-inorganic ABX</a:t>
            </a:r>
            <a:r>
              <a:rPr lang="en-US" baseline="-25000">
                <a:solidFill>
                  <a:prstClr val="black"/>
                </a:solidFill>
                <a:latin typeface="Calibri"/>
              </a:rPr>
              <a:t>3</a:t>
            </a:r>
            <a:r>
              <a:rPr lang="en-US">
                <a:solidFill>
                  <a:prstClr val="black"/>
                </a:solidFill>
                <a:latin typeface="Calibri"/>
              </a:rPr>
              <a:t> perovskites: CH</a:t>
            </a:r>
            <a:r>
              <a:rPr lang="en-US" baseline="-25000">
                <a:solidFill>
                  <a:prstClr val="black"/>
                </a:solidFill>
                <a:latin typeface="Calibri"/>
              </a:rPr>
              <a:t>3</a:t>
            </a:r>
            <a:r>
              <a:rPr lang="en-US">
                <a:solidFill>
                  <a:prstClr val="black"/>
                </a:solidFill>
                <a:latin typeface="Calibri"/>
              </a:rPr>
              <a:t>NH</a:t>
            </a:r>
            <a:r>
              <a:rPr lang="en-US" baseline="-25000">
                <a:solidFill>
                  <a:prstClr val="black"/>
                </a:solidFill>
                <a:latin typeface="Calibri"/>
              </a:rPr>
              <a:t>3</a:t>
            </a:r>
            <a:r>
              <a:rPr lang="en-US">
                <a:solidFill>
                  <a:prstClr val="black"/>
                </a:solidFill>
                <a:latin typeface="Calibri"/>
              </a:rPr>
              <a:t>PBI</a:t>
            </a:r>
            <a:r>
              <a:rPr lang="en-US" baseline="-25000">
                <a:solidFill>
                  <a:prstClr val="black"/>
                </a:solidFill>
                <a:latin typeface="Calibri"/>
              </a:rPr>
              <a:t>3</a:t>
            </a:r>
            <a:r>
              <a:rPr lang="en-US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738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61999" y="0"/>
            <a:ext cx="8273033" cy="6096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prstClr val="black"/>
                </a:solidFill>
              </a:rPr>
              <a:t>Examples: Molecular occupation</a:t>
            </a:r>
            <a:endParaRPr lang="en-US" sz="36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00" y="956989"/>
            <a:ext cx="4165370" cy="5167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69" y="1149771"/>
            <a:ext cx="3938223" cy="45997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849" y="6329436"/>
            <a:ext cx="5596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/>
              </a:rPr>
              <a:t>JS Bechtel, R Seshadri, A. Van der Ven, J. Phys. Chem. C, </a:t>
            </a:r>
            <a:r>
              <a:rPr lang="en-US" sz="1400" b="1">
                <a:solidFill>
                  <a:prstClr val="black"/>
                </a:solidFill>
                <a:latin typeface="Calibri"/>
              </a:rPr>
              <a:t>120</a:t>
            </a:r>
            <a:r>
              <a:rPr lang="en-US" sz="1400">
                <a:solidFill>
                  <a:prstClr val="black"/>
                </a:solidFill>
                <a:latin typeface="Calibri"/>
              </a:rPr>
              <a:t>, 12403 (2016) </a:t>
            </a:r>
          </a:p>
        </p:txBody>
      </p:sp>
    </p:spTree>
    <p:extLst>
      <p:ext uri="{BB962C8B-B14F-4D97-AF65-F5344CB8AC3E}">
        <p14:creationId xmlns:p14="http://schemas.microsoft.com/office/powerpoint/2010/main" val="155212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954"/>
            <a:ext cx="8229600" cy="1143000"/>
          </a:xfrm>
        </p:spPr>
        <p:txBody>
          <a:bodyPr/>
          <a:lstStyle/>
          <a:p>
            <a:r>
              <a:rPr lang="en-US"/>
              <a:t>CASM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7034"/>
            <a:ext cx="8229600" cy="5135377"/>
          </a:xfrm>
        </p:spPr>
        <p:txBody>
          <a:bodyPr>
            <a:normAutofit/>
          </a:bodyPr>
          <a:lstStyle/>
          <a:p>
            <a:r>
              <a:rPr lang="en-US" sz="2000"/>
              <a:t>Problem specification</a:t>
            </a:r>
          </a:p>
          <a:p>
            <a:pPr lvl="1"/>
            <a:r>
              <a:rPr lang="en-US" sz="1600"/>
              <a:t>Primitive crystal structure and allowed degrees of freedom</a:t>
            </a:r>
          </a:p>
          <a:p>
            <a:r>
              <a:rPr lang="en-US" sz="2000"/>
              <a:t>Enumerate configurations</a:t>
            </a:r>
          </a:p>
          <a:p>
            <a:r>
              <a:rPr lang="en-US" sz="2000"/>
              <a:t>Electronic structure calculations:</a:t>
            </a:r>
          </a:p>
          <a:p>
            <a:pPr lvl="1"/>
            <a:r>
              <a:rPr lang="en-US" sz="1600"/>
              <a:t>Specify calculation parameters</a:t>
            </a:r>
          </a:p>
          <a:p>
            <a:r>
              <a:rPr lang="en-US" sz="2000"/>
              <a:t>Effective Hamiltonian specification:</a:t>
            </a:r>
          </a:p>
          <a:p>
            <a:pPr lvl="1"/>
            <a:r>
              <a:rPr lang="en-US" sz="1600"/>
              <a:t>Specify cluster expansion basis set</a:t>
            </a:r>
            <a:endParaRPr lang="en-US" sz="2000"/>
          </a:p>
          <a:p>
            <a:r>
              <a:rPr lang="en-US" sz="2000"/>
              <a:t>Fit coefficients</a:t>
            </a:r>
            <a:endParaRPr lang="en-US" sz="1600"/>
          </a:p>
          <a:p>
            <a:r>
              <a:rPr lang="en-US" sz="2000"/>
              <a:t>Evaluate effective Hamiltonian:</a:t>
            </a:r>
          </a:p>
          <a:p>
            <a:pPr lvl="1"/>
            <a:r>
              <a:rPr lang="en-US" sz="1800"/>
              <a:t>Monte Carlo calculation of ensemble averages</a:t>
            </a:r>
          </a:p>
          <a:p>
            <a:pPr lvl="1"/>
            <a:r>
              <a:rPr lang="en-US" sz="1800"/>
              <a:t>Evaluate strain polynomials</a:t>
            </a:r>
          </a:p>
          <a:p>
            <a:r>
              <a:rPr lang="en-US" sz="2000"/>
              <a:t>Fit phenomenological models</a:t>
            </a:r>
          </a:p>
          <a:p>
            <a:pPr lvl="1"/>
            <a:r>
              <a:rPr lang="en-US" sz="1800"/>
              <a:t>Free energy, mobilities</a:t>
            </a:r>
          </a:p>
          <a:p>
            <a:pPr lvl="1"/>
            <a:r>
              <a:rPr lang="en-US" sz="1800"/>
              <a:t>For analysis and as input to models at greater time/length scales</a:t>
            </a:r>
          </a:p>
        </p:txBody>
      </p:sp>
    </p:spTree>
    <p:extLst>
      <p:ext uri="{BB962C8B-B14F-4D97-AF65-F5344CB8AC3E}">
        <p14:creationId xmlns:p14="http://schemas.microsoft.com/office/powerpoint/2010/main" val="3732774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68CF-7E4E-444A-8963-CC7B1CFD9B71}" type="datetime1">
              <a:t>5/25/17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42B6-C3CB-2C43-9188-C22FF624E613}" type="slidenum">
              <a:rPr lang="en-US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9085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CASM Design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2776" y="3074266"/>
            <a:ext cx="8396113" cy="929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Log all commands over the course of a project</a:t>
            </a:r>
          </a:p>
          <a:p>
            <a:r>
              <a:rPr lang="en-US" sz="1800" dirty="0" smtClean="0"/>
              <a:t>Try to record provenance of all data as part of normal workflow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2908187" y="2601730"/>
            <a:ext cx="3327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Reproducibility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2776" y="4377624"/>
            <a:ext cx="8334024" cy="1703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Tools to generate, screen, and dispatch DFT calculations, and then organize, filter, and analyze the results.</a:t>
            </a:r>
          </a:p>
          <a:p>
            <a:r>
              <a:rPr lang="en-US" sz="1800" dirty="0" smtClean="0"/>
              <a:t>Managed directory tree and dependency framework that allows multiple calculation and model parameters to be tested and compared within a single project</a:t>
            </a:r>
            <a:endParaRPr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602260" y="4003866"/>
            <a:ext cx="5939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Data Management and </a:t>
            </a:r>
            <a:r>
              <a:rPr lang="en-US" sz="2000" dirty="0" smtClean="0"/>
              <a:t>Automation</a:t>
            </a:r>
            <a:endParaRPr lang="en-US" sz="20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50866" y="1541100"/>
            <a:ext cx="8396113" cy="1072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CASM provides a set of tools and enables customization at many steps</a:t>
            </a:r>
          </a:p>
          <a:p>
            <a:r>
              <a:rPr lang="en-US" sz="1800" dirty="0" smtClean="0"/>
              <a:t>As much as possible, CASM does not force you to use a particular method for enumeration, calculation, model fitting, etc.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06277" y="1068564"/>
            <a:ext cx="3327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1790578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68CF-7E4E-444A-8963-CC7B1CFD9B71}" type="datetime1">
              <a:t>5/25/17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42B6-C3CB-2C43-9188-C22FF624E613}" type="slidenum">
              <a:rPr lang="en-US"/>
              <a:pPr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CASM Design Principles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2260" y="2652640"/>
            <a:ext cx="5939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Collaboration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1602260" y="4352066"/>
            <a:ext cx="5939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Efficiency</a:t>
            </a:r>
            <a:endParaRPr lang="en-US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9954" y="3094243"/>
            <a:ext cx="8229600" cy="1379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Easy archival of projects (‘casm files’ command), with granular control over amount and type of data to include.</a:t>
            </a:r>
          </a:p>
          <a:p>
            <a:r>
              <a:rPr lang="en-US" sz="1800" smtClean="0"/>
              <a:t>Parameterized physics models can be shared without DFT training data and used to perform finite-temperature calculations</a:t>
            </a:r>
            <a:endParaRPr lang="en-US" sz="18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49954" y="4838713"/>
            <a:ext cx="8229600" cy="1608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CASM implements unique and highly optimized algorithms for generating and analyzing data and building physics models.</a:t>
            </a:r>
          </a:p>
          <a:p>
            <a:r>
              <a:rPr lang="en-US" sz="1800" dirty="0"/>
              <a:t>CASM generates optimized C++ code to evaluate basis functions which is automatically compiled and used in the Monte Carlo code, enabling larger simulations and improved convergence.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49954" y="1212969"/>
            <a:ext cx="8229600" cy="247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Most input and output files are stored in JavaScript Object Notation (JSON) file formats, which is widely used and highly readable.</a:t>
            </a:r>
          </a:p>
          <a:p>
            <a:r>
              <a:rPr lang="en-US" sz="1800" dirty="0" smtClean="0"/>
              <a:t>Weak coupling between CASM and DFT codes, so that CASM can be adapted to work with various existing and future codes.</a:t>
            </a:r>
            <a:endParaRPr lang="en-US" sz="1800" dirty="0"/>
          </a:p>
        </p:txBody>
      </p:sp>
      <p:sp>
        <p:nvSpPr>
          <p:cNvPr id="14" name="Rectangle 13"/>
          <p:cNvSpPr/>
          <p:nvPr/>
        </p:nvSpPr>
        <p:spPr>
          <a:xfrm>
            <a:off x="1599438" y="853322"/>
            <a:ext cx="5939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Interoperability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704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6"/>
            <a:ext cx="8229600" cy="713190"/>
          </a:xfrm>
        </p:spPr>
        <p:txBody>
          <a:bodyPr>
            <a:normAutofit/>
          </a:bodyPr>
          <a:lstStyle/>
          <a:p>
            <a:r>
              <a:rPr lang="en-US" sz="4000"/>
              <a:t>CASM Components: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81191"/>
            <a:ext cx="8229600" cy="4828970"/>
          </a:xfrm>
        </p:spPr>
        <p:txBody>
          <a:bodyPr>
            <a:noAutofit/>
          </a:bodyPr>
          <a:lstStyle/>
          <a:p>
            <a:r>
              <a:rPr lang="en-US" sz="2400"/>
              <a:t>"casm" command line executable, with JSON input files</a:t>
            </a:r>
          </a:p>
          <a:p>
            <a:pPr lvl="1"/>
            <a:r>
              <a:rPr lang="en-US" sz="2000"/>
              <a:t>C++11 for "core" (symmetry, crystallography, basis sets, Monte Carlo)</a:t>
            </a:r>
          </a:p>
          <a:p>
            <a:pPr lvl="1"/>
            <a:r>
              <a:rPr lang="en-US" sz="2000"/>
              <a:t>Doxygen documentation</a:t>
            </a:r>
          </a:p>
          <a:p>
            <a:r>
              <a:rPr lang="en-US" sz="2400"/>
              <a:t>Python wrappers, visualization, analysis</a:t>
            </a:r>
          </a:p>
          <a:p>
            <a:pPr lvl="1"/>
            <a:r>
              <a:rPr lang="en-US" sz="1800"/>
              <a:t>"casm" Python module for standard usage interfaces</a:t>
            </a:r>
          </a:p>
          <a:p>
            <a:pPr lvl="1"/>
            <a:r>
              <a:rPr lang="en-US" sz="1800"/>
              <a:t>DFT software wrappers for VASP &amp; SeqQuest</a:t>
            </a:r>
          </a:p>
          <a:p>
            <a:pPr lvl="1"/>
            <a:r>
              <a:rPr lang="en-US" sz="1800"/>
              <a:t>"casm-learn" coefficient fitting integrates with scikit-learn, deap (genetic algorithms)</a:t>
            </a:r>
          </a:p>
          <a:p>
            <a:pPr lvl="1"/>
            <a:r>
              <a:rPr lang="en-US" sz="1800"/>
              <a:t>Easy integration with VESTA for viewing configurations</a:t>
            </a:r>
          </a:p>
          <a:p>
            <a:pPr lvl="1"/>
            <a:r>
              <a:rPr lang="en-US" sz="1800"/>
              <a:t>Interactive visualization</a:t>
            </a:r>
          </a:p>
          <a:p>
            <a:r>
              <a:rPr lang="en-US" sz="2400"/>
              <a:t>Python PBS &amp; Slurm interface for cluster job submission:</a:t>
            </a:r>
          </a:p>
        </p:txBody>
      </p:sp>
    </p:spTree>
    <p:extLst>
      <p:ext uri="{BB962C8B-B14F-4D97-AF65-F5344CB8AC3E}">
        <p14:creationId xmlns:p14="http://schemas.microsoft.com/office/powerpoint/2010/main" val="248718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216"/>
            <a:ext cx="8229600" cy="713190"/>
          </a:xfrm>
        </p:spPr>
        <p:txBody>
          <a:bodyPr>
            <a:normAutofit/>
          </a:bodyPr>
          <a:lstStyle/>
          <a:p>
            <a:r>
              <a:rPr lang="en-US" sz="4000"/>
              <a:t>CASM Components: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81191"/>
            <a:ext cx="8229600" cy="4828970"/>
          </a:xfrm>
        </p:spPr>
        <p:txBody>
          <a:bodyPr>
            <a:noAutofit/>
          </a:bodyPr>
          <a:lstStyle/>
          <a:p>
            <a:r>
              <a:rPr lang="en-US" sz="2400"/>
              <a:t>Public version: </a:t>
            </a:r>
          </a:p>
          <a:p>
            <a:pPr lvl="1"/>
            <a:r>
              <a:rPr lang="en-US" sz="2000"/>
              <a:t>Occupation DoF &amp; grand canonical Monte Carlo calculations</a:t>
            </a:r>
          </a:p>
          <a:p>
            <a:pPr lvl="1"/>
            <a:r>
              <a:rPr lang="en-US" sz="2000"/>
              <a:t>"beta" canonical Monte Carlo calculations enabling a large number of possible occupation constraints</a:t>
            </a:r>
          </a:p>
          <a:p>
            <a:pPr lvl="1"/>
            <a:r>
              <a:rPr lang="en-US" sz="2000"/>
              <a:t>Variance-constrained Monte Carlo to be released very soon</a:t>
            </a:r>
          </a:p>
          <a:p>
            <a:pPr lvl="1"/>
            <a:r>
              <a:rPr lang="en-US" sz="2000"/>
              <a:t>Available on github: </a:t>
            </a:r>
          </a:p>
          <a:p>
            <a:pPr lvl="2"/>
            <a:r>
              <a:rPr lang="en-US" sz="1600"/>
              <a:t>https://github.com/prisms-center/CASMcode</a:t>
            </a:r>
          </a:p>
          <a:p>
            <a:pPr lvl="1"/>
            <a:r>
              <a:rPr lang="en-US" sz="2000"/>
              <a:t>Demo project with pre-calculated DFT training data:</a:t>
            </a:r>
          </a:p>
          <a:p>
            <a:pPr lvl="2"/>
            <a:r>
              <a:rPr lang="en-US" sz="1600"/>
              <a:t>https://github.com/prisms-center/CASMcode_demo</a:t>
            </a:r>
          </a:p>
          <a:p>
            <a:pPr marL="914400" lvl="2" indent="0">
              <a:buNone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1623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5364"/>
          </a:xfrm>
        </p:spPr>
        <p:txBody>
          <a:bodyPr/>
          <a:lstStyle/>
          <a:p>
            <a:r>
              <a:rPr lang="en-US"/>
              <a:t>Near Future (next 0-2 yrs):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0000"/>
            <a:ext cx="8229600" cy="5485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	Much of this is also completed in part or in full internally, and needs to be completed or polished in some way for the public code.</a:t>
            </a:r>
          </a:p>
          <a:p>
            <a:r>
              <a:rPr lang="en-US" sz="1800"/>
              <a:t>Kinetics:</a:t>
            </a:r>
          </a:p>
          <a:p>
            <a:pPr lvl="1"/>
            <a:r>
              <a:rPr lang="en-US" sz="1400"/>
              <a:t>Enumeration of atomic hops and local configurations, NEB calculation, local cluster expansion of activation energy, KMC</a:t>
            </a:r>
          </a:p>
          <a:p>
            <a:r>
              <a:rPr lang="en-US" sz="1800"/>
              <a:t>Phonons:</a:t>
            </a:r>
          </a:p>
          <a:p>
            <a:pPr lvl="1"/>
            <a:r>
              <a:rPr lang="en-US" sz="1400"/>
              <a:t>Enumerate configurations for force constant calculation, dynamical matrix calculation, free energy calculation in quasi-harmonic approximation</a:t>
            </a:r>
          </a:p>
          <a:p>
            <a:r>
              <a:rPr lang="en-US" sz="1800"/>
              <a:t>Strain polynomials:</a:t>
            </a:r>
          </a:p>
          <a:p>
            <a:pPr lvl="1"/>
            <a:r>
              <a:rPr lang="en-US" sz="1400"/>
              <a:t>Generate symmetrized strain Hamiltonian, enumerate strained configurations, DFT calculation, fit Hamiltonian coefficients</a:t>
            </a:r>
          </a:p>
          <a:p>
            <a:r>
              <a:rPr lang="en-US" sz="1800"/>
              <a:t>Gamma-surface:</a:t>
            </a:r>
          </a:p>
          <a:p>
            <a:pPr lvl="1"/>
            <a:r>
              <a:rPr lang="en-US" sz="1400"/>
              <a:t>Setup gamma-surface geometries and perform DFT calculations</a:t>
            </a:r>
          </a:p>
          <a:p>
            <a:r>
              <a:rPr lang="en-US" sz="1800"/>
              <a:t>Composition &amp; configurational order parameter dependent free energies</a:t>
            </a:r>
          </a:p>
          <a:p>
            <a:pPr lvl="1"/>
            <a:r>
              <a:rPr lang="en-US" sz="1400"/>
              <a:t>Specify ordered configurations, generate order parameter, perform variance-constrained Monte Carlo calculations and free energy integration</a:t>
            </a:r>
          </a:p>
          <a:p>
            <a:r>
              <a:rPr lang="en-US" sz="1800"/>
              <a:t>Machine learning tools for optimal design of Monte Carlo calculations</a:t>
            </a:r>
          </a:p>
          <a:p>
            <a:r>
              <a:rPr lang="en-US" sz="1800"/>
              <a:t>Integration with Materials Commons</a:t>
            </a:r>
          </a:p>
          <a:p>
            <a:pPr lvl="1"/>
            <a:endParaRPr lang="en-US" sz="1600"/>
          </a:p>
          <a:p>
            <a:endParaRPr lang="en-US" sz="2000"/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9378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7243417" y="6544455"/>
            <a:ext cx="1903412" cy="228600"/>
          </a:xfrm>
          <a:prstGeom prst="rect">
            <a:avLst/>
          </a:prstGeom>
        </p:spPr>
        <p:txBody>
          <a:bodyPr/>
          <a:lstStyle/>
          <a:p>
            <a:fld id="{D39C2D9C-453A-6548-A178-EA949D7AD32F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" name="Picture 4" descr="Screen Shot 2016-02-18 at 10.3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50721"/>
          </a:xfrm>
          <a:prstGeom prst="rect">
            <a:avLst/>
          </a:prstGeom>
        </p:spPr>
      </p:pic>
      <p:pic>
        <p:nvPicPr>
          <p:cNvPr id="4" name="Picture 3" descr="Screen Shot 2016-02-18 at 10.30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70" y="2881105"/>
            <a:ext cx="7423044" cy="2641933"/>
          </a:xfrm>
          <a:prstGeom prst="rect">
            <a:avLst/>
          </a:prstGeom>
        </p:spPr>
      </p:pic>
      <p:pic>
        <p:nvPicPr>
          <p:cNvPr id="7" name="Picture 6" descr="Screen Shot 2016-02-18 at 10.36.5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8" r="8882"/>
          <a:stretch/>
        </p:blipFill>
        <p:spPr>
          <a:xfrm>
            <a:off x="0" y="6321779"/>
            <a:ext cx="9144000" cy="536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083524">
            <a:off x="-97207" y="3308446"/>
            <a:ext cx="2134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v0.2.1 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Now Available!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0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3"/>
          <p:cNvSpPr>
            <a:spLocks noChangeArrowheads="1"/>
          </p:cNvSpPr>
          <p:nvPr/>
        </p:nvSpPr>
        <p:spPr bwMode="auto">
          <a:xfrm>
            <a:off x="5410200" y="5562600"/>
            <a:ext cx="3352800" cy="1066800"/>
          </a:xfrm>
          <a:prstGeom prst="rect">
            <a:avLst/>
          </a:prstGeom>
          <a:solidFill>
            <a:srgbClr val="6D2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800" b="1">
                <a:solidFill>
                  <a:srgbClr val="FFFF00"/>
                </a:solidFill>
                <a:latin typeface="Calibri"/>
              </a:rPr>
              <a:t>Phenomenological </a:t>
            </a:r>
          </a:p>
          <a:p>
            <a:pPr algn="ctr"/>
            <a:r>
              <a:rPr lang="en-US" sz="2800" b="1">
                <a:solidFill>
                  <a:srgbClr val="FFFF00"/>
                </a:solidFill>
                <a:latin typeface="Calibri"/>
              </a:rPr>
              <a:t>descriptions</a:t>
            </a:r>
          </a:p>
        </p:txBody>
      </p:sp>
      <p:sp>
        <p:nvSpPr>
          <p:cNvPr id="36866" name="TextBox 3"/>
          <p:cNvSpPr txBox="1">
            <a:spLocks noChangeArrowheads="1"/>
          </p:cNvSpPr>
          <p:nvPr/>
        </p:nvSpPr>
        <p:spPr bwMode="auto">
          <a:xfrm>
            <a:off x="152400" y="914400"/>
            <a:ext cx="3429000" cy="523875"/>
          </a:xfrm>
          <a:prstGeom prst="rect">
            <a:avLst/>
          </a:prstGeom>
          <a:solidFill>
            <a:srgbClr val="005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2800" b="1">
                <a:solidFill>
                  <a:srgbClr val="FFFF00"/>
                </a:solidFill>
              </a:rPr>
              <a:t>Electronic structure</a:t>
            </a:r>
          </a:p>
        </p:txBody>
      </p:sp>
      <p:cxnSp>
        <p:nvCxnSpPr>
          <p:cNvPr id="36867" name="Straight Arrow Connector 39"/>
          <p:cNvCxnSpPr>
            <a:cxnSpLocks noChangeShapeType="1"/>
          </p:cNvCxnSpPr>
          <p:nvPr/>
        </p:nvCxnSpPr>
        <p:spPr bwMode="auto">
          <a:xfrm rot="16200000" flipH="1">
            <a:off x="2133600" y="2286000"/>
            <a:ext cx="3962400" cy="2438400"/>
          </a:xfrm>
          <a:prstGeom prst="straightConnector1">
            <a:avLst/>
          </a:prstGeom>
          <a:noFill/>
          <a:ln w="76200">
            <a:solidFill>
              <a:srgbClr val="6F23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6868" name="Picture 1029" descr="sla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2057400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 descr="hops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28600"/>
            <a:ext cx="20828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8" descr="diff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3048000"/>
            <a:ext cx="2925762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6" descr="Figure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92650"/>
            <a:ext cx="2643188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Text Box 20"/>
          <p:cNvSpPr txBox="1">
            <a:spLocks noChangeArrowheads="1"/>
          </p:cNvSpPr>
          <p:nvPr/>
        </p:nvSpPr>
        <p:spPr bwMode="auto">
          <a:xfrm>
            <a:off x="2286000" y="2209800"/>
            <a:ext cx="3394075" cy="523875"/>
          </a:xfrm>
          <a:prstGeom prst="rect">
            <a:avLst/>
          </a:prstGeom>
          <a:solidFill>
            <a:srgbClr val="000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ko-KR" sz="2800" b="1">
                <a:solidFill>
                  <a:srgbClr val="FFFD0F"/>
                </a:solidFill>
                <a:ea typeface="굴림" charset="0"/>
                <a:cs typeface="굴림" charset="0"/>
              </a:rPr>
              <a:t>Statistical Mechanics</a:t>
            </a:r>
            <a:endParaRPr lang="en-US" altLang="ko-KR" sz="3200" b="1">
              <a:solidFill>
                <a:srgbClr val="FFFD0F"/>
              </a:solidFill>
              <a:ea typeface="굴림" charset="0"/>
              <a:cs typeface="굴림" charset="0"/>
            </a:endParaRPr>
          </a:p>
        </p:txBody>
      </p:sp>
      <p:sp>
        <p:nvSpPr>
          <p:cNvPr id="36873" name="Rectangle 13"/>
          <p:cNvSpPr>
            <a:spLocks noChangeArrowheads="1"/>
          </p:cNvSpPr>
          <p:nvPr/>
        </p:nvSpPr>
        <p:spPr bwMode="auto">
          <a:xfrm>
            <a:off x="2895600" y="3114675"/>
            <a:ext cx="2590800" cy="457200"/>
          </a:xfrm>
          <a:prstGeom prst="rect">
            <a:avLst/>
          </a:prstGeom>
          <a:solidFill>
            <a:srgbClr val="409D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6F230C"/>
                </a:solidFill>
                <a:latin typeface="Calibri"/>
              </a:rPr>
              <a:t>Thermodynamics</a:t>
            </a:r>
          </a:p>
        </p:txBody>
      </p:sp>
      <p:sp>
        <p:nvSpPr>
          <p:cNvPr id="36874" name="Rectangle 13"/>
          <p:cNvSpPr>
            <a:spLocks noChangeArrowheads="1"/>
          </p:cNvSpPr>
          <p:nvPr/>
        </p:nvSpPr>
        <p:spPr bwMode="auto">
          <a:xfrm>
            <a:off x="3505200" y="3800475"/>
            <a:ext cx="1524000" cy="457200"/>
          </a:xfrm>
          <a:prstGeom prst="rect">
            <a:avLst/>
          </a:prstGeom>
          <a:solidFill>
            <a:srgbClr val="409D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6F230C"/>
                </a:solidFill>
                <a:latin typeface="Calibri"/>
              </a:rPr>
              <a:t>Kinetics</a:t>
            </a:r>
          </a:p>
        </p:txBody>
      </p:sp>
      <p:sp>
        <p:nvSpPr>
          <p:cNvPr id="36875" name="Rectangle 13"/>
          <p:cNvSpPr>
            <a:spLocks noChangeArrowheads="1"/>
          </p:cNvSpPr>
          <p:nvPr/>
        </p:nvSpPr>
        <p:spPr bwMode="auto">
          <a:xfrm>
            <a:off x="4038600" y="4486275"/>
            <a:ext cx="2590800" cy="457200"/>
          </a:xfrm>
          <a:prstGeom prst="rect">
            <a:avLst/>
          </a:prstGeom>
          <a:solidFill>
            <a:srgbClr val="409D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6F230C"/>
                </a:solidFill>
                <a:latin typeface="Calibri"/>
              </a:rPr>
              <a:t>Solid Mechanics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55274" y="1152435"/>
            <a:ext cx="2598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Linking atomistic descriptions to phenomenological models of materials</a:t>
            </a:r>
          </a:p>
        </p:txBody>
      </p:sp>
    </p:spTree>
    <p:extLst>
      <p:ext uri="{BB962C8B-B14F-4D97-AF65-F5344CB8AC3E}">
        <p14:creationId xmlns:p14="http://schemas.microsoft.com/office/powerpoint/2010/main" val="169326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7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3"/>
          <p:cNvSpPr>
            <a:spLocks noChangeArrowheads="1"/>
          </p:cNvSpPr>
          <p:nvPr/>
        </p:nvSpPr>
        <p:spPr bwMode="auto">
          <a:xfrm>
            <a:off x="5410200" y="5562600"/>
            <a:ext cx="3352800" cy="1066800"/>
          </a:xfrm>
          <a:prstGeom prst="rect">
            <a:avLst/>
          </a:prstGeom>
          <a:solidFill>
            <a:srgbClr val="6D2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800" b="1">
                <a:solidFill>
                  <a:srgbClr val="FFFF00"/>
                </a:solidFill>
                <a:latin typeface="Calibri"/>
              </a:rPr>
              <a:t>Phenomenological </a:t>
            </a:r>
          </a:p>
          <a:p>
            <a:pPr algn="ctr"/>
            <a:r>
              <a:rPr lang="en-US" sz="2800" b="1">
                <a:solidFill>
                  <a:srgbClr val="FFFF00"/>
                </a:solidFill>
                <a:latin typeface="Calibri"/>
              </a:rPr>
              <a:t>descriptions</a:t>
            </a:r>
          </a:p>
        </p:txBody>
      </p:sp>
      <p:sp>
        <p:nvSpPr>
          <p:cNvPr id="36866" name="TextBox 3"/>
          <p:cNvSpPr txBox="1">
            <a:spLocks noChangeArrowheads="1"/>
          </p:cNvSpPr>
          <p:nvPr/>
        </p:nvSpPr>
        <p:spPr bwMode="auto">
          <a:xfrm>
            <a:off x="129402" y="547767"/>
            <a:ext cx="3429000" cy="523875"/>
          </a:xfrm>
          <a:prstGeom prst="rect">
            <a:avLst/>
          </a:prstGeom>
          <a:solidFill>
            <a:srgbClr val="005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2800" b="1">
                <a:solidFill>
                  <a:srgbClr val="FFFF00"/>
                </a:solidFill>
              </a:rPr>
              <a:t>Electronic structure</a:t>
            </a:r>
          </a:p>
        </p:txBody>
      </p:sp>
      <p:cxnSp>
        <p:nvCxnSpPr>
          <p:cNvPr id="36867" name="Straight Arrow Connector 39"/>
          <p:cNvCxnSpPr>
            <a:cxnSpLocks noChangeShapeType="1"/>
          </p:cNvCxnSpPr>
          <p:nvPr/>
        </p:nvCxnSpPr>
        <p:spPr bwMode="auto">
          <a:xfrm>
            <a:off x="2617226" y="1071642"/>
            <a:ext cx="2716774" cy="4414758"/>
          </a:xfrm>
          <a:prstGeom prst="straightConnector1">
            <a:avLst/>
          </a:prstGeom>
          <a:noFill/>
          <a:ln w="76200">
            <a:solidFill>
              <a:srgbClr val="6F230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6210300" y="11684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Via rigorous and arbitrarily extendible cluster expansion Hamiltonians</a:t>
            </a: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0867505"/>
              </p:ext>
            </p:extLst>
          </p:nvPr>
        </p:nvGraphicFramePr>
        <p:xfrm>
          <a:off x="1720850" y="2516188"/>
          <a:ext cx="3998913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" name="Equation" r:id="rId4" imgW="3162300" imgH="393700" progId="Equation.3">
                  <p:embed/>
                </p:oleObj>
              </mc:Choice>
              <mc:Fallback>
                <p:oleObj name="Equation" r:id="rId4" imgW="3162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2516188"/>
                        <a:ext cx="3998913" cy="4968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3035300" y="3683000"/>
            <a:ext cx="3394075" cy="523875"/>
          </a:xfrm>
          <a:prstGeom prst="rect">
            <a:avLst/>
          </a:prstGeom>
          <a:solidFill>
            <a:srgbClr val="000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ko-KR" sz="2800" b="1">
                <a:solidFill>
                  <a:srgbClr val="FFFD0F"/>
                </a:solidFill>
                <a:ea typeface="굴림" charset="0"/>
                <a:cs typeface="굴림" charset="0"/>
              </a:rPr>
              <a:t>Statistical Mechanics</a:t>
            </a:r>
            <a:endParaRPr lang="en-US" altLang="ko-KR" sz="3200" b="1">
              <a:solidFill>
                <a:srgbClr val="FFFD0F"/>
              </a:solidFill>
              <a:ea typeface="굴림" charset="0"/>
              <a:cs typeface="굴림" charset="0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927100" y="1828800"/>
            <a:ext cx="5219700" cy="523220"/>
          </a:xfrm>
          <a:prstGeom prst="rect">
            <a:avLst/>
          </a:prstGeom>
          <a:solidFill>
            <a:srgbClr val="000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ko-KR" sz="2800" b="1">
                <a:solidFill>
                  <a:srgbClr val="FFFD0F"/>
                </a:solidFill>
                <a:ea typeface="굴림" charset="0"/>
                <a:cs typeface="굴림" charset="0"/>
              </a:rPr>
              <a:t>Cluster Expansion Hamiltonians</a:t>
            </a:r>
            <a:endParaRPr lang="en-US" altLang="ko-KR" sz="3200" b="1">
              <a:solidFill>
                <a:srgbClr val="FFFD0F"/>
              </a:solidFill>
              <a:ea typeface="굴림" charset="0"/>
              <a:cs typeface="굴림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95445" y="4800600"/>
            <a:ext cx="4380642" cy="1435100"/>
            <a:chOff x="3270130" y="1067022"/>
            <a:chExt cx="5626323" cy="1858501"/>
          </a:xfrm>
        </p:grpSpPr>
        <p:pic>
          <p:nvPicPr>
            <p:cNvPr id="20" name="Picture 3" descr="Picture 1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70130" y="1067022"/>
              <a:ext cx="5626323" cy="1858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4943414" y="2034209"/>
              <a:ext cx="623305" cy="4949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46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111" charset="0"/>
                <a:buNone/>
              </a:pPr>
              <a:r>
                <a:rPr lang="en-US" sz="2000" i="1" dirty="0">
                  <a:solidFill>
                    <a:srgbClr val="000000"/>
                  </a:solidFill>
                  <a:latin typeface="Times New Roman"/>
                  <a:ea typeface="Osaka"/>
                  <a:cs typeface="Times New Roman"/>
                </a:rPr>
                <a:t>Q</a:t>
              </a:r>
              <a:r>
                <a:rPr lang="en-US" sz="2000" baseline="-25000" dirty="0">
                  <a:solidFill>
                    <a:srgbClr val="000000"/>
                  </a:solidFill>
                  <a:latin typeface="Times New Roman"/>
                  <a:ea typeface="Osaka"/>
                  <a:cs typeface="Times New Roman"/>
                </a:rPr>
                <a:t>1</a:t>
              </a:r>
            </a:p>
          </p:txBody>
        </p:sp>
      </p:grpSp>
      <p:pic>
        <p:nvPicPr>
          <p:cNvPr id="32" name="Picture 9" descr="triangular_cluster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2" y="3314700"/>
            <a:ext cx="1769247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313058"/>
              </p:ext>
            </p:extLst>
          </p:nvPr>
        </p:nvGraphicFramePr>
        <p:xfrm>
          <a:off x="6066777" y="4496216"/>
          <a:ext cx="1997723" cy="799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Equation" r:id="rId8" imgW="1143000" imgH="457200" progId="Equation.3">
                  <p:embed/>
                </p:oleObj>
              </mc:Choice>
              <mc:Fallback>
                <p:oleObj name="Equation" r:id="rId8" imgW="1143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6777" y="4496216"/>
                        <a:ext cx="1997723" cy="79968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131447"/>
              </p:ext>
            </p:extLst>
          </p:nvPr>
        </p:nvGraphicFramePr>
        <p:xfrm>
          <a:off x="4062876" y="4481786"/>
          <a:ext cx="1828337" cy="382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5" name="Equation" r:id="rId10" imgW="850900" imgH="177800" progId="Equation.3">
                  <p:embed/>
                </p:oleObj>
              </mc:Choice>
              <mc:Fallback>
                <p:oleObj name="Equation" r:id="rId10" imgW="850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876" y="4481786"/>
                        <a:ext cx="1828337" cy="38231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205520"/>
              </p:ext>
            </p:extLst>
          </p:nvPr>
        </p:nvGraphicFramePr>
        <p:xfrm>
          <a:off x="1917700" y="3004726"/>
          <a:ext cx="6324600" cy="46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Equation" r:id="rId12" imgW="4953000" imgH="368300" progId="Equation.3">
                  <p:embed/>
                </p:oleObj>
              </mc:Choice>
              <mc:Fallback>
                <p:oleObj name="Equation" r:id="rId12" imgW="49530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3004726"/>
                        <a:ext cx="6324600" cy="46981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652908"/>
              </p:ext>
            </p:extLst>
          </p:nvPr>
        </p:nvGraphicFramePr>
        <p:xfrm>
          <a:off x="1143000" y="1168400"/>
          <a:ext cx="35052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" name="Equation" r:id="rId14" imgW="3200400" imgH="457200" progId="Equation.3">
                  <p:embed/>
                </p:oleObj>
              </mc:Choice>
              <mc:Fallback>
                <p:oleObj name="Equation" r:id="rId14" imgW="3200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168400"/>
                        <a:ext cx="3505200" cy="5000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9991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>
            <a:grpSpLocks noChangeAspect="1"/>
          </p:cNvGrpSpPr>
          <p:nvPr/>
        </p:nvGrpSpPr>
        <p:grpSpPr>
          <a:xfrm>
            <a:off x="3506624" y="2931000"/>
            <a:ext cx="1432411" cy="1253209"/>
            <a:chOff x="530231" y="1337733"/>
            <a:chExt cx="4023360" cy="3520017"/>
          </a:xfrm>
        </p:grpSpPr>
        <p:pic>
          <p:nvPicPr>
            <p:cNvPr id="97" name="Picture 96" descr="visit0000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42"/>
            <a:stretch/>
          </p:blipFill>
          <p:spPr>
            <a:xfrm>
              <a:off x="530231" y="1379831"/>
              <a:ext cx="4023360" cy="3439061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656167" y="1337733"/>
              <a:ext cx="448733" cy="48683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446902" y="4591050"/>
              <a:ext cx="909198" cy="2667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788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PRISMS Center Integrated Framework</a:t>
            </a:r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52114" y="1762004"/>
            <a:ext cx="1190903" cy="1495999"/>
            <a:chOff x="167924" y="1835608"/>
            <a:chExt cx="1190903" cy="149599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493" y="1835608"/>
              <a:ext cx="1150909" cy="108882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67924" y="2869942"/>
              <a:ext cx="11909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Real Space DFT</a:t>
              </a:r>
            </a:p>
            <a:p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PRISMS-RSDFT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5508" y="3451842"/>
            <a:ext cx="1314148" cy="1545535"/>
            <a:chOff x="105404" y="3360427"/>
            <a:chExt cx="1314148" cy="154553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340" y="3360427"/>
              <a:ext cx="1118276" cy="113565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05404" y="4444297"/>
              <a:ext cx="1314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Fourier Space DFT 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(VASP)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29845" y="1987501"/>
            <a:ext cx="1232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Atomic scale </a:t>
            </a:r>
          </a:p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constitutive laws</a:t>
            </a:r>
          </a:p>
        </p:txBody>
      </p:sp>
      <p:grpSp>
        <p:nvGrpSpPr>
          <p:cNvPr id="30" name="Group 16"/>
          <p:cNvGrpSpPr/>
          <p:nvPr/>
        </p:nvGrpSpPr>
        <p:grpSpPr>
          <a:xfrm rot="5400000">
            <a:off x="1851402" y="2905140"/>
            <a:ext cx="1337287" cy="1502671"/>
            <a:chOff x="1898678" y="3383050"/>
            <a:chExt cx="1337287" cy="150267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8678" y="3383050"/>
              <a:ext cx="930765" cy="1479974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 rot="16200000">
              <a:off x="2261115" y="3910871"/>
              <a:ext cx="14880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Statistical Mechanics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CASM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765325" y="5625070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Phase Diagrams </a:t>
            </a:r>
          </a:p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1200" dirty="0">
                <a:solidFill>
                  <a:srgbClr val="F79646">
                    <a:lumMod val="50000"/>
                  </a:srgbClr>
                </a:solidFill>
                <a:latin typeface="Calibri"/>
              </a:rPr>
              <a:t>CASM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/CALPHAD)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05154" y="2079621"/>
            <a:ext cx="1550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Dislocation Dynamics </a:t>
            </a:r>
          </a:p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(LLNL-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ParaDIS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grpSp>
        <p:nvGrpSpPr>
          <p:cNvPr id="35" name="Group 25"/>
          <p:cNvGrpSpPr/>
          <p:nvPr/>
        </p:nvGrpSpPr>
        <p:grpSpPr>
          <a:xfrm>
            <a:off x="3553884" y="4789600"/>
            <a:ext cx="1345818" cy="1376201"/>
            <a:chOff x="3814696" y="2968737"/>
            <a:chExt cx="1345818" cy="1376201"/>
          </a:xfrm>
        </p:grpSpPr>
        <p:pic>
          <p:nvPicPr>
            <p:cNvPr id="36" name="Picture 35" descr="Screen Shot 2015-01-06 at 2.55.59 PM.png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18126" y="2968737"/>
              <a:ext cx="924416" cy="91891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814696" y="3883273"/>
              <a:ext cx="1345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Phase Field Crystal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PRISMS-PFC*)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761522" y="4090187"/>
            <a:ext cx="949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Phase Field</a:t>
            </a:r>
          </a:p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(</a:t>
            </a:r>
            <a:r>
              <a:rPr lang="en-US" sz="1200" dirty="0">
                <a:solidFill>
                  <a:srgbClr val="F79646">
                    <a:lumMod val="50000"/>
                  </a:srgbClr>
                </a:solidFill>
                <a:latin typeface="Calibri"/>
              </a:rPr>
              <a:t>PRISMS-PF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)</a:t>
            </a:r>
          </a:p>
        </p:txBody>
      </p:sp>
      <p:grpSp>
        <p:nvGrpSpPr>
          <p:cNvPr id="42" name="Group 27"/>
          <p:cNvGrpSpPr/>
          <p:nvPr/>
        </p:nvGrpSpPr>
        <p:grpSpPr>
          <a:xfrm>
            <a:off x="6099544" y="1202385"/>
            <a:ext cx="1354730" cy="1692544"/>
            <a:chOff x="5969826" y="1674556"/>
            <a:chExt cx="1354730" cy="1686406"/>
          </a:xfrm>
        </p:grpSpPr>
        <p:pic>
          <p:nvPicPr>
            <p:cNvPr id="43" name="Picture 70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301" y="1674556"/>
              <a:ext cx="1280379" cy="13529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4" name="TextBox 43"/>
            <p:cNvSpPr txBox="1"/>
            <p:nvPr/>
          </p:nvSpPr>
          <p:spPr>
            <a:xfrm>
              <a:off x="5969826" y="2899296"/>
              <a:ext cx="135473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Crystal Plasticity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PRISMS-Plasticity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</p:grpSp>
      <p:grpSp>
        <p:nvGrpSpPr>
          <p:cNvPr id="45" name="Group 32"/>
          <p:cNvGrpSpPr/>
          <p:nvPr/>
        </p:nvGrpSpPr>
        <p:grpSpPr>
          <a:xfrm>
            <a:off x="7369412" y="2768782"/>
            <a:ext cx="1511458" cy="1293371"/>
            <a:chOff x="7317941" y="3176797"/>
            <a:chExt cx="1511458" cy="1293371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7941" y="3176797"/>
              <a:ext cx="1511458" cy="960926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7334174" y="4008503"/>
              <a:ext cx="14687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Continuum Plasticity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PRISMS-Plasticity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)</a:t>
              </a:r>
            </a:p>
          </p:txBody>
        </p:sp>
      </p:grpSp>
      <p:grpSp>
        <p:nvGrpSpPr>
          <p:cNvPr id="48" name="Group 38"/>
          <p:cNvGrpSpPr/>
          <p:nvPr/>
        </p:nvGrpSpPr>
        <p:grpSpPr>
          <a:xfrm>
            <a:off x="7306904" y="4477345"/>
            <a:ext cx="1519070" cy="1519858"/>
            <a:chOff x="7211579" y="4341144"/>
            <a:chExt cx="1519070" cy="151985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7191" y="4341144"/>
              <a:ext cx="982612" cy="109899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7211579" y="5399337"/>
              <a:ext cx="15190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Experiments (slip, 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twinning, crack, etc.)</a:t>
              </a:r>
            </a:p>
          </p:txBody>
        </p:sp>
      </p:grpSp>
      <p:cxnSp>
        <p:nvCxnSpPr>
          <p:cNvPr id="51" name="Elbow Connector 50"/>
          <p:cNvCxnSpPr/>
          <p:nvPr/>
        </p:nvCxnSpPr>
        <p:spPr>
          <a:xfrm rot="16200000" flipH="1">
            <a:off x="4449902" y="-1119573"/>
            <a:ext cx="22191" cy="4630373"/>
          </a:xfrm>
          <a:prstGeom prst="bentConnector3">
            <a:avLst>
              <a:gd name="adj1" fmla="val -783457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62"/>
          <p:cNvGrpSpPr/>
          <p:nvPr/>
        </p:nvGrpSpPr>
        <p:grpSpPr>
          <a:xfrm>
            <a:off x="5273032" y="3014583"/>
            <a:ext cx="1451679" cy="1577701"/>
            <a:chOff x="5264231" y="3007652"/>
            <a:chExt cx="1451679" cy="1577701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38281" y="3007652"/>
              <a:ext cx="1262373" cy="1229482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264231" y="4123688"/>
              <a:ext cx="14516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>
                  <a:solidFill>
                    <a:prstClr val="black"/>
                  </a:solidFill>
                  <a:latin typeface="Calibri"/>
                </a:rPr>
                <a:t>Mechano</a:t>
              </a:r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-Chemistry</a:t>
              </a:r>
            </a:p>
            <a:p>
              <a:pPr algn="ctr"/>
              <a:r>
                <a:rPr lang="en-US" sz="1200" dirty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PRISMS-MC*)</a:t>
              </a:r>
            </a:p>
          </p:txBody>
        </p:sp>
      </p:grpSp>
      <p:cxnSp>
        <p:nvCxnSpPr>
          <p:cNvPr id="55" name="Elbow Connector 54"/>
          <p:cNvCxnSpPr/>
          <p:nvPr/>
        </p:nvCxnSpPr>
        <p:spPr>
          <a:xfrm flipV="1">
            <a:off x="1421608" y="2277733"/>
            <a:ext cx="2599262" cy="417087"/>
          </a:xfrm>
          <a:prstGeom prst="bentConnector3">
            <a:avLst>
              <a:gd name="adj1" fmla="val 55748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495805" y="1652534"/>
            <a:ext cx="650958" cy="765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460997" y="2560218"/>
            <a:ext cx="0" cy="294503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82" idx="3"/>
          </p:cNvCxnSpPr>
          <p:nvPr/>
        </p:nvCxnSpPr>
        <p:spPr>
          <a:xfrm flipV="1">
            <a:off x="6651428" y="2929919"/>
            <a:ext cx="208632" cy="836276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43" idx="3"/>
            <a:endCxn id="46" idx="0"/>
          </p:cNvCxnSpPr>
          <p:nvPr/>
        </p:nvCxnSpPr>
        <p:spPr>
          <a:xfrm>
            <a:off x="7410398" y="1881302"/>
            <a:ext cx="714743" cy="887480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142677" y="4044734"/>
            <a:ext cx="0" cy="30395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83" idx="1"/>
          </p:cNvCxnSpPr>
          <p:nvPr/>
        </p:nvCxnSpPr>
        <p:spPr>
          <a:xfrm rot="10800000">
            <a:off x="7101372" y="2940964"/>
            <a:ext cx="255679" cy="2280876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74" idx="3"/>
            <a:endCxn id="77" idx="1"/>
          </p:cNvCxnSpPr>
          <p:nvPr/>
        </p:nvCxnSpPr>
        <p:spPr>
          <a:xfrm flipV="1">
            <a:off x="1394845" y="3613268"/>
            <a:ext cx="326341" cy="560938"/>
          </a:xfrm>
          <a:prstGeom prst="bentConnector3">
            <a:avLst>
              <a:gd name="adj1" fmla="val 31687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598313" y="4325119"/>
            <a:ext cx="0" cy="31402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327308" y="3448737"/>
            <a:ext cx="290255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77" idx="3"/>
            <a:endCxn id="80" idx="1"/>
          </p:cNvCxnSpPr>
          <p:nvPr/>
        </p:nvCxnSpPr>
        <p:spPr>
          <a:xfrm>
            <a:off x="3327308" y="3613268"/>
            <a:ext cx="286728" cy="1833305"/>
          </a:xfrm>
          <a:prstGeom prst="bentConnector3">
            <a:avLst>
              <a:gd name="adj1" fmla="val 33325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10800000">
            <a:off x="4889455" y="3614399"/>
            <a:ext cx="298496" cy="1620501"/>
          </a:xfrm>
          <a:prstGeom prst="bentConnector3">
            <a:avLst>
              <a:gd name="adj1" fmla="val 35985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4232700" y="4508107"/>
            <a:ext cx="5976" cy="23083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4870480" y="2431238"/>
            <a:ext cx="1276283" cy="58048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729567" y="1673556"/>
            <a:ext cx="1291303" cy="511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3293145" y="4490554"/>
            <a:ext cx="389884" cy="28664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95508" y="1673555"/>
            <a:ext cx="1314148" cy="1552557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550104" y="1185050"/>
            <a:ext cx="1179463" cy="1246188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3" name="Elbow Connector 72"/>
          <p:cNvCxnSpPr>
            <a:stCxn id="71" idx="0"/>
          </p:cNvCxnSpPr>
          <p:nvPr/>
        </p:nvCxnSpPr>
        <p:spPr>
          <a:xfrm rot="5400000" flipH="1" flipV="1">
            <a:off x="1060459" y="1204170"/>
            <a:ext cx="161508" cy="777263"/>
          </a:xfrm>
          <a:prstGeom prst="bentConnector2">
            <a:avLst/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0697" y="3379870"/>
            <a:ext cx="1314148" cy="1588671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4020870" y="1133724"/>
            <a:ext cx="1474935" cy="141719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146763" y="1235442"/>
            <a:ext cx="1263635" cy="168549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721186" y="2904783"/>
            <a:ext cx="1606122" cy="141697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474131" y="4628265"/>
            <a:ext cx="1813305" cy="141697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606845" y="2864489"/>
            <a:ext cx="1289473" cy="1649172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614036" y="4729552"/>
            <a:ext cx="1216502" cy="1434042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193072" y="4628265"/>
            <a:ext cx="1715728" cy="153172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5265932" y="2997290"/>
            <a:ext cx="1385496" cy="153781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357050" y="4361451"/>
            <a:ext cx="1385496" cy="1720778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7350219" y="2790362"/>
            <a:ext cx="1563040" cy="1223983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5" name="Picture 84" descr="phase_diagram-01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292" y="4687870"/>
            <a:ext cx="1729076" cy="1108058"/>
          </a:xfrm>
          <a:prstGeom prst="rect">
            <a:avLst/>
          </a:prstGeom>
        </p:spPr>
      </p:pic>
      <p:pic>
        <p:nvPicPr>
          <p:cNvPr id="86" name="Picture 85" descr="DD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371" y="1195999"/>
            <a:ext cx="944180" cy="944180"/>
          </a:xfrm>
          <a:prstGeom prst="rect">
            <a:avLst/>
          </a:prstGeom>
        </p:spPr>
      </p:pic>
      <p:cxnSp>
        <p:nvCxnSpPr>
          <p:cNvPr id="87" name="Straight Arrow Connector 86"/>
          <p:cNvCxnSpPr/>
          <p:nvPr/>
        </p:nvCxnSpPr>
        <p:spPr>
          <a:xfrm rot="5400000" flipH="1" flipV="1">
            <a:off x="1211007" y="2625867"/>
            <a:ext cx="952160" cy="663894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77" idx="0"/>
            <a:endCxn id="82" idx="0"/>
          </p:cNvCxnSpPr>
          <p:nvPr/>
        </p:nvCxnSpPr>
        <p:spPr>
          <a:xfrm rot="16200000" flipH="1">
            <a:off x="4195209" y="1233820"/>
            <a:ext cx="92507" cy="3434433"/>
          </a:xfrm>
          <a:prstGeom prst="bentConnector3">
            <a:avLst>
              <a:gd name="adj1" fmla="val -141504"/>
            </a:avLst>
          </a:prstGeom>
          <a:ln>
            <a:solidFill>
              <a:schemeClr val="accent4">
                <a:lumMod val="75000"/>
              </a:schemeClr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" descr="prismaticipolu0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1719435" y="1245245"/>
            <a:ext cx="830854" cy="871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2" descr="Z:\Esitz\Research\Alloys\Mg-2.17Nd C\TEM\Mg-Nd AlloyC-AT250C2hr\03-03-15\DF2-41-magx3M-0001orientation-41.bmp"/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0000">
            <a:off x="5548982" y="4760305"/>
            <a:ext cx="1097190" cy="95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5596194" y="5741307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Experiments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1AD9E80-6847-1145-9285-E16D430BF64E}" type="slidenum">
              <a:rPr lang="en-US" smtClean="0">
                <a:solidFill>
                  <a:prstClr val="black"/>
                </a:solidFill>
                <a:latin typeface="Calibri"/>
              </a:rPr>
              <a:pPr algn="r"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321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6"/>
    </mc:Choice>
    <mc:Fallback xmlns="">
      <p:transition xmlns:p14="http://schemas.microsoft.com/office/powerpoint/2010/main" spd="slow" advTm="157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ICME to Investigate Mg-</a:t>
            </a:r>
            <a:r>
              <a:rPr lang="en-US" dirty="0" err="1" smtClean="0"/>
              <a:t>Nd</a:t>
            </a:r>
            <a:r>
              <a:rPr lang="en-US" dirty="0" smtClean="0"/>
              <a:t> β</a:t>
            </a:r>
            <a:r>
              <a:rPr lang="en-US" dirty="0"/>
              <a:t>’’</a:t>
            </a:r>
            <a:r>
              <a:rPr lang="en-US" dirty="0" smtClean="0"/>
              <a:t>’ Composition and Morphology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94073" y="2349477"/>
            <a:ext cx="8844824" cy="2249396"/>
            <a:chOff x="194073" y="1019822"/>
            <a:chExt cx="8844824" cy="2249396"/>
          </a:xfrm>
        </p:grpSpPr>
        <p:grpSp>
          <p:nvGrpSpPr>
            <p:cNvPr id="5" name="Group 4"/>
            <p:cNvGrpSpPr/>
            <p:nvPr/>
          </p:nvGrpSpPr>
          <p:grpSpPr>
            <a:xfrm>
              <a:off x="208884" y="1639826"/>
              <a:ext cx="1314148" cy="1545535"/>
              <a:chOff x="105404" y="3360427"/>
              <a:chExt cx="1314148" cy="154553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3340" y="3360427"/>
                <a:ext cx="1118276" cy="1135659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05404" y="4444297"/>
                <a:ext cx="13141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prstClr val="black"/>
                    </a:solidFill>
                    <a:latin typeface="Calibri"/>
                  </a:rPr>
                  <a:t>Fourier Space DFT </a:t>
                </a:r>
              </a:p>
              <a:p>
                <a:pPr algn="ctr"/>
                <a:r>
                  <a:rPr lang="en-US" sz="1200" dirty="0" smtClean="0">
                    <a:solidFill>
                      <a:prstClr val="black"/>
                    </a:solidFill>
                    <a:latin typeface="Calibri"/>
                  </a:rPr>
                  <a:t>(VASP)</a:t>
                </a:r>
                <a:endParaRPr lang="en-US" sz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194073" y="1567854"/>
              <a:ext cx="1314148" cy="1588671"/>
            </a:xfrm>
            <a:prstGeom prst="round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16"/>
            <p:cNvGrpSpPr/>
            <p:nvPr/>
          </p:nvGrpSpPr>
          <p:grpSpPr>
            <a:xfrm rot="5400000">
              <a:off x="2753054" y="1158452"/>
              <a:ext cx="1337287" cy="1502671"/>
              <a:chOff x="1898678" y="3383050"/>
              <a:chExt cx="1337287" cy="150267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98678" y="3383050"/>
                <a:ext cx="930765" cy="147997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 rot="16200000">
                <a:off x="2261115" y="3910871"/>
                <a:ext cx="1488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prstClr val="black"/>
                    </a:solidFill>
                    <a:latin typeface="Calibri"/>
                  </a:rPr>
                  <a:t>Statistical Mechanics</a:t>
                </a:r>
              </a:p>
              <a:p>
                <a:pPr algn="ctr"/>
                <a:r>
                  <a:rPr lang="en-US" sz="1200" dirty="0" smtClean="0">
                    <a:solidFill>
                      <a:prstClr val="black"/>
                    </a:solidFill>
                    <a:latin typeface="Calibri"/>
                  </a:rPr>
                  <a:t>(</a:t>
                </a:r>
                <a:r>
                  <a:rPr lang="en-US" sz="1200" dirty="0" smtClean="0">
                    <a:solidFill>
                      <a:srgbClr val="F79646">
                        <a:lumMod val="50000"/>
                      </a:srgbClr>
                    </a:solidFill>
                    <a:latin typeface="Calibri"/>
                  </a:rPr>
                  <a:t>CASM</a:t>
                </a:r>
                <a:r>
                  <a:rPr lang="en-US" sz="1200" dirty="0" smtClean="0">
                    <a:solidFill>
                      <a:prstClr val="black"/>
                    </a:solidFill>
                    <a:latin typeface="Calibri"/>
                  </a:rPr>
                  <a:t>)</a:t>
                </a:r>
                <a:endParaRPr lang="en-US" sz="12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2" name="Rounded Rectangle 11"/>
            <p:cNvSpPr/>
            <p:nvPr/>
          </p:nvSpPr>
          <p:spPr>
            <a:xfrm>
              <a:off x="2622838" y="1158095"/>
              <a:ext cx="1606122" cy="1416970"/>
            </a:xfrm>
            <a:prstGeom prst="round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>
              <a:off x="5250414" y="1653262"/>
              <a:ext cx="1432411" cy="1253209"/>
              <a:chOff x="530231" y="1337733"/>
              <a:chExt cx="4023360" cy="3520017"/>
            </a:xfrm>
          </p:grpSpPr>
          <p:pic>
            <p:nvPicPr>
              <p:cNvPr id="16" name="Picture 15" descr="visit0000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042"/>
              <a:stretch/>
            </p:blipFill>
            <p:spPr>
              <a:xfrm>
                <a:off x="530231" y="1379831"/>
                <a:ext cx="4023360" cy="3439061"/>
              </a:xfrm>
              <a:prstGeom prst="rect">
                <a:avLst/>
              </a:prstGeom>
            </p:spPr>
          </p:pic>
          <p:sp>
            <p:nvSpPr>
              <p:cNvPr id="17" name="Rectangle 16"/>
              <p:cNvSpPr/>
              <p:nvPr/>
            </p:nvSpPr>
            <p:spPr>
              <a:xfrm>
                <a:off x="656167" y="1337733"/>
                <a:ext cx="448733" cy="48683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446902" y="4591050"/>
                <a:ext cx="909198" cy="2667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505158" y="2807553"/>
              <a:ext cx="949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Phase Field</a:t>
              </a:r>
            </a:p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(</a:t>
              </a:r>
              <a:r>
                <a:rPr lang="en-US" sz="1200" dirty="0" smtClean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PRISMS-PF</a:t>
              </a:r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)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576549" y="2432862"/>
              <a:ext cx="1000569" cy="0"/>
            </a:xfrm>
            <a:prstGeom prst="straightConnector1">
              <a:avLst/>
            </a:prstGeom>
            <a:ln w="66675" cmpd="sng">
              <a:solidFill>
                <a:schemeClr val="accent4">
                  <a:lumMod val="75000"/>
                </a:schemeClr>
              </a:solidFill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5350481" y="1581855"/>
              <a:ext cx="1289473" cy="1649172"/>
            </a:xfrm>
            <a:prstGeom prst="round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733863" y="1158096"/>
              <a:ext cx="1305034" cy="1835828"/>
            </a:xfrm>
            <a:prstGeom prst="roundRect">
              <a:avLst/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4" name="Picture 2" descr="Z:\Esitz\Research\Alloys\Mg-2.17Nd C\TEM\Mg-Nd AlloyC-AT250C2hr\03-03-15\DF2-41-magx3M-0001orientation-41.bmp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>
              <a:off x="7834496" y="1490607"/>
              <a:ext cx="1097190" cy="952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806743" y="2471609"/>
              <a:ext cx="11168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Experiments</a:t>
              </a:r>
            </a:p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(HAADF-STEM)</a:t>
              </a:r>
              <a:endParaRPr lang="en-US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637861" y="2933274"/>
              <a:ext cx="3547242" cy="0"/>
            </a:xfrm>
            <a:prstGeom prst="straightConnector1">
              <a:avLst/>
            </a:prstGeom>
            <a:ln w="66675" cmpd="sng">
              <a:solidFill>
                <a:schemeClr val="accent4">
                  <a:lumMod val="75000"/>
                </a:schemeClr>
              </a:solidFill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6752897" y="2750733"/>
              <a:ext cx="889610" cy="0"/>
            </a:xfrm>
            <a:prstGeom prst="straightConnector1">
              <a:avLst/>
            </a:prstGeom>
            <a:ln w="66675" cmpd="sng">
              <a:solidFill>
                <a:schemeClr val="accent4">
                  <a:lumMod val="75000"/>
                </a:schemeClr>
              </a:solidFill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470268" y="1964295"/>
              <a:ext cx="143681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Precipitate Dimensions</a:t>
              </a:r>
            </a:p>
            <a:p>
              <a:pPr algn="ctr"/>
              <a:r>
                <a:rPr lang="en-US" sz="1400" dirty="0" smtClean="0"/>
                <a:t>(Validation)</a:t>
              </a:r>
              <a:endParaRPr lang="en-US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59167" y="1469742"/>
              <a:ext cx="1436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Finite Temp. Energies</a:t>
              </a:r>
              <a:endParaRPr lang="en-US" sz="14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319988" y="2041700"/>
              <a:ext cx="1436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0K Energies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37861" y="2625497"/>
              <a:ext cx="3345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Elastic Constants, Transformation Strains</a:t>
              </a:r>
              <a:endParaRPr lang="en-US" sz="14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4286673" y="2010670"/>
              <a:ext cx="1046290" cy="0"/>
            </a:xfrm>
            <a:prstGeom prst="straightConnector1">
              <a:avLst/>
            </a:prstGeom>
            <a:ln w="66675" cmpd="sng">
              <a:solidFill>
                <a:schemeClr val="accent4">
                  <a:lumMod val="75000"/>
                </a:schemeClr>
              </a:solidFill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1523032" y="1817277"/>
              <a:ext cx="1064666" cy="0"/>
            </a:xfrm>
            <a:prstGeom prst="straightConnector1">
              <a:avLst/>
            </a:prstGeom>
            <a:ln w="66675" cmpd="sng">
              <a:solidFill>
                <a:schemeClr val="accent4">
                  <a:lumMod val="75000"/>
                </a:schemeClr>
              </a:solidFill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339730" y="1267869"/>
              <a:ext cx="14368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Enumerate Configurations</a:t>
              </a:r>
              <a:endParaRPr lang="en-US" sz="1400" dirty="0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4228960" y="1389154"/>
              <a:ext cx="3479012" cy="0"/>
            </a:xfrm>
            <a:prstGeom prst="straightConnector1">
              <a:avLst/>
            </a:prstGeom>
            <a:ln w="66675" cmpd="sng">
              <a:solidFill>
                <a:schemeClr val="accent4">
                  <a:lumMod val="75000"/>
                </a:schemeClr>
              </a:solidFill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734770" y="1019822"/>
              <a:ext cx="23145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Inform problem space</a:t>
              </a:r>
              <a:endParaRPr lang="en-US" sz="14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4228960" y="5201559"/>
            <a:ext cx="48771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Arial"/>
                <a:cs typeface="Arial"/>
              </a:rPr>
              <a:t>Natarajan</a:t>
            </a:r>
            <a:r>
              <a:rPr lang="en-US" dirty="0">
                <a:latin typeface="Arial"/>
                <a:cs typeface="Arial"/>
              </a:rPr>
              <a:t> et al., Acta Mater. 2016</a:t>
            </a:r>
          </a:p>
          <a:p>
            <a:r>
              <a:rPr lang="en-US" dirty="0" err="1">
                <a:latin typeface="Arial"/>
                <a:cs typeface="Arial"/>
              </a:rPr>
              <a:t>Natarajan</a:t>
            </a:r>
            <a:r>
              <a:rPr lang="en-US" dirty="0">
                <a:latin typeface="Arial"/>
                <a:cs typeface="Arial"/>
              </a:rPr>
              <a:t> and Van der Ven, Acta Mater. 2017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3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0"/>
            <a:ext cx="8273033" cy="609600"/>
          </a:xfrm>
        </p:spPr>
        <p:txBody>
          <a:bodyPr/>
          <a:lstStyle/>
          <a:p>
            <a:r>
              <a:rPr lang="en-US" sz="2800" dirty="0" smtClean="0"/>
              <a:t>Examples: Calculated phase diagrams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38600"/>
            <a:ext cx="3872132" cy="2819400"/>
          </a:xfrm>
          <a:prstGeom prst="rect">
            <a:avLst/>
          </a:prstGeom>
        </p:spPr>
      </p:pic>
      <p:pic>
        <p:nvPicPr>
          <p:cNvPr id="5" name="Picture 4" descr="binary_full_no_labe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3733800" cy="2785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3657600"/>
            <a:ext cx="1635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Ti-O binary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0" y="609600"/>
            <a:ext cx="1765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Ni-Al binary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00042" y="596945"/>
            <a:ext cx="3912481" cy="3165177"/>
            <a:chOff x="4799329" y="3670143"/>
            <a:chExt cx="3912481" cy="3165177"/>
          </a:xfrm>
        </p:grpSpPr>
        <p:sp>
          <p:nvSpPr>
            <p:cNvPr id="16" name="TextBox 15"/>
            <p:cNvSpPr txBox="1"/>
            <p:nvPr/>
          </p:nvSpPr>
          <p:spPr>
            <a:xfrm>
              <a:off x="6173120" y="3670143"/>
              <a:ext cx="1954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Calibri"/>
                </a:rPr>
                <a:t>Mg-</a:t>
              </a:r>
              <a:r>
                <a:rPr lang="en-US" dirty="0" err="1">
                  <a:solidFill>
                    <a:prstClr val="black"/>
                  </a:solidFill>
                  <a:latin typeface="Calibri"/>
                </a:rPr>
                <a:t>Nd</a:t>
              </a:r>
              <a:r>
                <a:rPr lang="en-US" dirty="0">
                  <a:solidFill>
                    <a:prstClr val="black"/>
                  </a:solidFill>
                  <a:latin typeface="Calibri"/>
                </a:rPr>
                <a:t> binary</a:t>
              </a:r>
            </a:p>
          </p:txBody>
        </p:sp>
        <p:pic>
          <p:nvPicPr>
            <p:cNvPr id="20" name="Picture 19" descr="phase_diagram_hatched-0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329" y="3995728"/>
              <a:ext cx="3912481" cy="2839592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22" name="Picture 6" descr="Zr-O_phase_dia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642" y="4186020"/>
            <a:ext cx="4729959" cy="2500898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</p:pic>
      <p:sp>
        <p:nvSpPr>
          <p:cNvPr id="23" name="TextBox 22"/>
          <p:cNvSpPr txBox="1"/>
          <p:nvPr/>
        </p:nvSpPr>
        <p:spPr>
          <a:xfrm>
            <a:off x="5848912" y="3775377"/>
            <a:ext cx="123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Zr-O binary</a:t>
            </a:r>
          </a:p>
        </p:txBody>
      </p:sp>
    </p:spTree>
    <p:extLst>
      <p:ext uri="{BB962C8B-B14F-4D97-AF65-F5344CB8AC3E}">
        <p14:creationId xmlns:p14="http://schemas.microsoft.com/office/powerpoint/2010/main" val="138378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/>
              <a:t>Vibrational excitations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07" y="3035537"/>
            <a:ext cx="2165397" cy="335720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617297" y="1453961"/>
            <a:ext cx="3282950" cy="1085850"/>
            <a:chOff x="4648200" y="1138238"/>
            <a:chExt cx="3282950" cy="1085850"/>
          </a:xfrm>
        </p:grpSpPr>
        <p:graphicFrame>
          <p:nvGraphicFramePr>
            <p:cNvPr id="5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3766607"/>
                </p:ext>
              </p:extLst>
            </p:nvPr>
          </p:nvGraphicFramePr>
          <p:xfrm>
            <a:off x="4648200" y="1676400"/>
            <a:ext cx="3282950" cy="547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" name="Equation" r:id="rId4" imgW="2743200" imgH="457200" progId="Equation.3">
                    <p:embed/>
                  </p:oleObj>
                </mc:Choice>
                <mc:Fallback>
                  <p:oleObj name="Equation" r:id="rId4" imgW="27432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8200" y="1676400"/>
                          <a:ext cx="3282950" cy="547688"/>
                        </a:xfrm>
                        <a:prstGeom prst="rect">
                          <a:avLst/>
                        </a:prstGeom>
                        <a:solidFill>
                          <a:srgbClr val="E8E896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4876800" y="1138238"/>
              <a:ext cx="274002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r>
                <a:rPr lang="en-US">
                  <a:solidFill>
                    <a:srgbClr val="008000"/>
                  </a:solidFill>
                </a:rPr>
                <a:t>Phonon Hamiltonian</a:t>
              </a:r>
            </a:p>
          </p:txBody>
        </p:sp>
      </p:grp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4583953" y="6553200"/>
            <a:ext cx="42552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M. H. Chen, B.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Puchala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, A. Van der Ven, CALPHAD (2015).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9154" y="3470687"/>
            <a:ext cx="3251200" cy="2374900"/>
          </a:xfrm>
          <a:prstGeom prst="rect">
            <a:avLst/>
          </a:prstGeom>
        </p:spPr>
      </p:pic>
      <p:pic>
        <p:nvPicPr>
          <p:cNvPr id="10" name="Picture 9" descr="FIG1d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3" y="3985688"/>
            <a:ext cx="1721954" cy="1143000"/>
          </a:xfrm>
          <a:prstGeom prst="rect">
            <a:avLst/>
          </a:prstGeom>
        </p:spPr>
      </p:pic>
      <p:sp>
        <p:nvSpPr>
          <p:cNvPr id="11" name="TextBox 22"/>
          <p:cNvSpPr txBox="1">
            <a:spLocks noChangeArrowheads="1"/>
          </p:cNvSpPr>
          <p:nvPr/>
        </p:nvSpPr>
        <p:spPr bwMode="auto">
          <a:xfrm>
            <a:off x="527112" y="5128688"/>
            <a:ext cx="611966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2000" dirty="0" err="1" smtClean="0">
                <a:solidFill>
                  <a:prstClr val="black"/>
                </a:solidFill>
              </a:rPr>
              <a:t>ZrO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41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r>
              <a:rPr lang="en-US" sz="2800" dirty="0"/>
              <a:t>Examples: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Calculated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Zr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-O phase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diagram </a:t>
            </a:r>
            <a:b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800" dirty="0" err="1" smtClean="0">
                <a:latin typeface="Arial" charset="0"/>
                <a:ea typeface="ＭＳ Ｐゴシック" charset="0"/>
                <a:cs typeface="ＭＳ Ｐゴシック" charset="0"/>
              </a:rPr>
              <a:t>configurational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 + vibrational excitations)</a:t>
            </a:r>
            <a:endParaRPr lang="en-US" sz="2800" dirty="0"/>
          </a:p>
        </p:txBody>
      </p:sp>
      <p:pic>
        <p:nvPicPr>
          <p:cNvPr id="5" name="Picture 4" descr="ZrO_1_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45051"/>
            <a:ext cx="1295400" cy="125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ZrO_1_3_con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092700"/>
            <a:ext cx="1600200" cy="117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ZrO_1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801" y="4953001"/>
            <a:ext cx="1650999" cy="125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2"/>
          <p:cNvSpPr txBox="1">
            <a:spLocks noChangeArrowheads="1"/>
          </p:cNvSpPr>
          <p:nvPr/>
        </p:nvSpPr>
        <p:spPr bwMode="auto">
          <a:xfrm>
            <a:off x="5562600" y="6019800"/>
            <a:ext cx="830459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</a:rPr>
              <a:t>ZrO</a:t>
            </a:r>
            <a:r>
              <a:rPr lang="en-US" sz="2000" baseline="-25000" dirty="0">
                <a:solidFill>
                  <a:prstClr val="black"/>
                </a:solidFill>
              </a:rPr>
              <a:t>1/2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9" name="TextBox 23"/>
          <p:cNvSpPr txBox="1">
            <a:spLocks noChangeArrowheads="1"/>
          </p:cNvSpPr>
          <p:nvPr/>
        </p:nvSpPr>
        <p:spPr bwMode="auto">
          <a:xfrm>
            <a:off x="2590800" y="6096000"/>
            <a:ext cx="830459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</a:rPr>
              <a:t>ZrO</a:t>
            </a:r>
            <a:r>
              <a:rPr lang="en-US" sz="2000" baseline="-25000" dirty="0">
                <a:solidFill>
                  <a:prstClr val="black"/>
                </a:solidFill>
              </a:rPr>
              <a:t>1/3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0" name="TextBox 24"/>
          <p:cNvSpPr txBox="1">
            <a:spLocks noChangeArrowheads="1"/>
          </p:cNvSpPr>
          <p:nvPr/>
        </p:nvSpPr>
        <p:spPr bwMode="auto">
          <a:xfrm>
            <a:off x="609600" y="6000690"/>
            <a:ext cx="830459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</a:rPr>
              <a:t>ZrO</a:t>
            </a:r>
            <a:r>
              <a:rPr lang="en-US" sz="2000" baseline="-25000" dirty="0">
                <a:solidFill>
                  <a:prstClr val="black"/>
                </a:solidFill>
              </a:rPr>
              <a:t>1/6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4572000" y="6324600"/>
            <a:ext cx="4572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B.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Puchala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, A. Van der Ven,  Physical Review B, 88, 094108 (2013). </a:t>
            </a:r>
          </a:p>
        </p:txBody>
      </p:sp>
      <p:pic>
        <p:nvPicPr>
          <p:cNvPr id="12" name="Picture 11" descr="FIG1d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828800"/>
            <a:ext cx="1721954" cy="1143000"/>
          </a:xfrm>
          <a:prstGeom prst="rect">
            <a:avLst/>
          </a:prstGeom>
        </p:spPr>
      </p:pic>
      <p:pic>
        <p:nvPicPr>
          <p:cNvPr id="13" name="Picture 12" descr="FIG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6687766" cy="38100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447800" y="3733800"/>
            <a:ext cx="762000" cy="9906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48000" y="4572000"/>
            <a:ext cx="0" cy="4572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352800" y="3048000"/>
            <a:ext cx="2362200" cy="18288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029200" y="2514600"/>
            <a:ext cx="2362200" cy="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5" name="Picture 24" descr="FIG1c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810000"/>
            <a:ext cx="1303020" cy="137160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 flipV="1">
            <a:off x="6324600" y="3733800"/>
            <a:ext cx="1066800" cy="533400"/>
          </a:xfrm>
          <a:prstGeom prst="straightConnector1">
            <a:avLst/>
          </a:prstGeom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TextBox 22"/>
          <p:cNvSpPr txBox="1">
            <a:spLocks noChangeArrowheads="1"/>
          </p:cNvSpPr>
          <p:nvPr/>
        </p:nvSpPr>
        <p:spPr bwMode="auto">
          <a:xfrm>
            <a:off x="7734381" y="5105400"/>
            <a:ext cx="697460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solidFill>
                  <a:prstClr val="black"/>
                </a:solidFill>
              </a:rPr>
              <a:t>ZrO</a:t>
            </a:r>
            <a:r>
              <a:rPr lang="en-US" sz="2000" baseline="-25000" dirty="0">
                <a:solidFill>
                  <a:prstClr val="black"/>
                </a:solidFill>
              </a:rPr>
              <a:t>2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9" name="TextBox 22"/>
          <p:cNvSpPr txBox="1">
            <a:spLocks noChangeArrowheads="1"/>
          </p:cNvSpPr>
          <p:nvPr/>
        </p:nvSpPr>
        <p:spPr bwMode="auto">
          <a:xfrm>
            <a:off x="7531973" y="2952690"/>
            <a:ext cx="611966" cy="4001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2000" dirty="0" err="1" smtClean="0">
                <a:solidFill>
                  <a:prstClr val="black"/>
                </a:solidFill>
              </a:rPr>
              <a:t>ZrO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0" name="Rectangle 16"/>
          <p:cNvSpPr>
            <a:spLocks noChangeArrowheads="1"/>
          </p:cNvSpPr>
          <p:nvPr/>
        </p:nvSpPr>
        <p:spPr bwMode="auto">
          <a:xfrm>
            <a:off x="4583953" y="6553200"/>
            <a:ext cx="42552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/>
              </a:rPr>
              <a:t>M. H. Chen, B. </a:t>
            </a:r>
            <a:r>
              <a:rPr lang="en-US" sz="1200" dirty="0" err="1">
                <a:solidFill>
                  <a:prstClr val="black"/>
                </a:solidFill>
                <a:latin typeface="Calibri"/>
              </a:rPr>
              <a:t>Puchala</a:t>
            </a:r>
            <a:r>
              <a:rPr lang="en-US" sz="1200" dirty="0">
                <a:solidFill>
                  <a:prstClr val="black"/>
                </a:solidFill>
                <a:latin typeface="Calibri"/>
              </a:rPr>
              <a:t>, A. Van der Ven, CALPHAD (2015). </a:t>
            </a:r>
          </a:p>
        </p:txBody>
      </p:sp>
    </p:spTree>
    <p:extLst>
      <p:ext uri="{BB962C8B-B14F-4D97-AF65-F5344CB8AC3E}">
        <p14:creationId xmlns:p14="http://schemas.microsoft.com/office/powerpoint/2010/main" val="3577153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257220"/>
              </p:ext>
            </p:extLst>
          </p:nvPr>
        </p:nvGraphicFramePr>
        <p:xfrm>
          <a:off x="254000" y="5608226"/>
          <a:ext cx="8724900" cy="64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Equation" r:id="rId3" imgW="4953000" imgH="368300" progId="Equation.3">
                  <p:embed/>
                </p:oleObj>
              </mc:Choice>
              <mc:Fallback>
                <p:oleObj name="Equation" r:id="rId3" imgW="49530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0" y="5608226"/>
                        <a:ext cx="8724900" cy="64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21560" y="6334792"/>
            <a:ext cx="7550839" cy="523208"/>
          </a:xfrm>
          <a:prstGeom prst="rect">
            <a:avLst/>
          </a:prstGeom>
          <a:noFill/>
        </p:spPr>
        <p:txBody>
          <a:bodyPr wrap="square" lIns="91429" tIns="45714" rIns="91429" bIns="45714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Helvetica-Light"/>
                <a:cs typeface="Helvetica-Light"/>
              </a:rPr>
              <a:t>J.C. Thomas and A. Van der </a:t>
            </a:r>
            <a:r>
              <a:rPr lang="en-US" sz="1400" dirty="0" err="1">
                <a:solidFill>
                  <a:prstClr val="black"/>
                </a:solidFill>
                <a:latin typeface="Helvetica-Light"/>
                <a:cs typeface="Helvetica-Light"/>
              </a:rPr>
              <a:t>Ven</a:t>
            </a:r>
            <a:r>
              <a:rPr lang="en-US" sz="1400" dirty="0">
                <a:solidFill>
                  <a:prstClr val="black"/>
                </a:solidFill>
                <a:latin typeface="Helvetica-Light"/>
                <a:cs typeface="Helvetica-Light"/>
              </a:rPr>
              <a:t>, </a:t>
            </a:r>
            <a:r>
              <a:rPr lang="en-US" sz="1400" i="1" dirty="0">
                <a:solidFill>
                  <a:prstClr val="black"/>
                </a:solidFill>
                <a:latin typeface="Helvetica-Light"/>
                <a:cs typeface="Helvetica-Light"/>
              </a:rPr>
              <a:t>Phys. Rev. B </a:t>
            </a:r>
            <a:r>
              <a:rPr lang="en-US" sz="1400" b="1" dirty="0">
                <a:solidFill>
                  <a:prstClr val="black"/>
                </a:solidFill>
                <a:latin typeface="Helvetica"/>
                <a:cs typeface="Helvetica"/>
              </a:rPr>
              <a:t>88</a:t>
            </a:r>
            <a:r>
              <a:rPr lang="en-US" sz="1400" dirty="0">
                <a:solidFill>
                  <a:prstClr val="black"/>
                </a:solidFill>
                <a:latin typeface="Helvetica-Light"/>
                <a:cs typeface="Helvetica-Light"/>
              </a:rPr>
              <a:t>, 214111, (2013).</a:t>
            </a:r>
          </a:p>
          <a:p>
            <a:r>
              <a:rPr lang="en-US" sz="1400" dirty="0">
                <a:solidFill>
                  <a:prstClr val="black"/>
                </a:solidFill>
                <a:latin typeface="Helvetica-Light"/>
                <a:cs typeface="Helvetica-Light"/>
              </a:rPr>
              <a:t>J.C. Thomas and A. Van der </a:t>
            </a:r>
            <a:r>
              <a:rPr lang="en-US" sz="1400" dirty="0" err="1">
                <a:solidFill>
                  <a:prstClr val="black"/>
                </a:solidFill>
                <a:latin typeface="Helvetica-Light"/>
                <a:cs typeface="Helvetica-Light"/>
              </a:rPr>
              <a:t>Ven, </a:t>
            </a:r>
            <a:r>
              <a:rPr lang="en-US" sz="1400" i="1" dirty="0">
                <a:solidFill>
                  <a:prstClr val="black"/>
                </a:solidFill>
                <a:latin typeface="Helvetica-Light"/>
                <a:cs typeface="Helvetica-Light"/>
              </a:rPr>
              <a:t>Phys. Rev. B </a:t>
            </a:r>
            <a:r>
              <a:rPr lang="en-US" sz="1400" b="1" dirty="0">
                <a:solidFill>
                  <a:prstClr val="black"/>
                </a:solidFill>
                <a:latin typeface="Helvetica"/>
                <a:cs typeface="Helvetica"/>
              </a:rPr>
              <a:t>90</a:t>
            </a:r>
            <a:r>
              <a:rPr lang="en-US" sz="1400" dirty="0">
                <a:solidFill>
                  <a:prstClr val="black"/>
                </a:solidFill>
                <a:latin typeface="Helvetica-Light"/>
                <a:cs typeface="Helvetica-Light"/>
              </a:rPr>
              <a:t>, 214105, (2014) </a:t>
            </a:r>
            <a:endParaRPr lang="en-US" sz="1400" dirty="0">
              <a:solidFill>
                <a:prstClr val="black"/>
              </a:solidFill>
              <a:latin typeface="Helvetica"/>
              <a:cs typeface="Helvetica"/>
            </a:endParaRPr>
          </a:p>
        </p:txBody>
      </p:sp>
      <p:pic>
        <p:nvPicPr>
          <p:cNvPr id="42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3039" y="1905000"/>
            <a:ext cx="4619661" cy="356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-170212" y="149558"/>
            <a:ext cx="9715193" cy="651067"/>
          </a:xfrm>
        </p:spPr>
        <p:txBody>
          <a:bodyPr>
            <a:noAutofit/>
          </a:bodyPr>
          <a:lstStyle/>
          <a:p>
            <a:r>
              <a:rPr lang="en-US" sz="3200" dirty="0"/>
              <a:t>Examples: </a:t>
            </a:r>
            <a:r>
              <a:rPr lang="en-US" sz="3200">
                <a:solidFill>
                  <a:srgbClr val="000000"/>
                </a:solidFill>
              </a:rPr>
              <a:t>Anharmonic vibrational cluster expansion</a:t>
            </a:r>
            <a:endParaRPr lang="en-US" sz="3200" baseline="-25000" dirty="0" smtClean="0">
              <a:solidFill>
                <a:srgbClr val="000000"/>
              </a:solidFill>
            </a:endParaRPr>
          </a:p>
        </p:txBody>
      </p: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4419600" y="1261101"/>
            <a:ext cx="4622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Helvetica-Light"/>
                <a:cs typeface="Helvetica-Light"/>
              </a:rPr>
              <a:t>Stress-free Monte Carlo simulations</a:t>
            </a:r>
          </a:p>
        </p:txBody>
      </p:sp>
      <p:sp>
        <p:nvSpPr>
          <p:cNvPr id="58" name="TextBox 7"/>
          <p:cNvSpPr txBox="1">
            <a:spLocks noChangeArrowheads="1"/>
          </p:cNvSpPr>
          <p:nvPr/>
        </p:nvSpPr>
        <p:spPr bwMode="auto">
          <a:xfrm>
            <a:off x="88900" y="937935"/>
            <a:ext cx="429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Helvetica-Light"/>
                <a:cs typeface="Helvetica-Light"/>
              </a:rPr>
              <a:t>Energy surface with homogeneous deviotoric deformation from DFT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29" y="1337301"/>
            <a:ext cx="3271812" cy="42132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3176" y="1214934"/>
            <a:ext cx="404772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Cubic–tetragonal phase transition in ZrH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9440" y="2653612"/>
            <a:ext cx="240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Stress free Monte Carlo</a:t>
            </a:r>
          </a:p>
          <a:p>
            <a:r>
              <a:rPr lang="en-US">
                <a:solidFill>
                  <a:prstClr val="black"/>
                </a:solidFill>
                <a:latin typeface="Calibri"/>
              </a:rPr>
              <a:t>calculation </a:t>
            </a:r>
          </a:p>
        </p:txBody>
      </p:sp>
    </p:spTree>
    <p:extLst>
      <p:ext uri="{BB962C8B-B14F-4D97-AF65-F5344CB8AC3E}">
        <p14:creationId xmlns:p14="http://schemas.microsoft.com/office/powerpoint/2010/main" val="3745422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1167</Words>
  <Application>Microsoft Macintosh PowerPoint</Application>
  <PresentationFormat>On-screen Show (4:3)</PresentationFormat>
  <Paragraphs>194</Paragraphs>
  <Slides>20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7_Office Theme</vt:lpstr>
      <vt:lpstr>Office Theme</vt:lpstr>
      <vt:lpstr>Equation</vt:lpstr>
      <vt:lpstr>PRISMS Center Center for PRedictive Integrated Structural Materials Science </vt:lpstr>
      <vt:lpstr>PowerPoint Presentation</vt:lpstr>
      <vt:lpstr>PowerPoint Presentation</vt:lpstr>
      <vt:lpstr>PRISMS Center Integrated Framework</vt:lpstr>
      <vt:lpstr>Using ICME to Investigate Mg-Nd β’’’ Composition and Morphology</vt:lpstr>
      <vt:lpstr>Examples: Calculated phase diagrams</vt:lpstr>
      <vt:lpstr>Examples: Vibrational excitations</vt:lpstr>
      <vt:lpstr>Examples: Calculated Zr-O phase diagram  (configurational + vibrational excitations)</vt:lpstr>
      <vt:lpstr>Examples: Anharmonic vibrational cluster expansion</vt:lpstr>
      <vt:lpstr>Examples: Chemo-mechanical free energy</vt:lpstr>
      <vt:lpstr>PowerPoint Presentation</vt:lpstr>
      <vt:lpstr>PowerPoint Presentation</vt:lpstr>
      <vt:lpstr>CASM Workflow</vt:lpstr>
      <vt:lpstr>CASM Design Principles</vt:lpstr>
      <vt:lpstr>CASM Design Principles</vt:lpstr>
      <vt:lpstr>CASM Components:</vt:lpstr>
      <vt:lpstr>CASM Components:</vt:lpstr>
      <vt:lpstr>Near Future (next 0-2 yrs):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PRISMS Center  CASM: Design principles, recent progress, and collaborative opportunities</dc:title>
  <dc:creator>Brian</dc:creator>
  <cp:lastModifiedBy>Brian</cp:lastModifiedBy>
  <cp:revision>49</cp:revision>
  <dcterms:created xsi:type="dcterms:W3CDTF">2017-05-23T18:24:55Z</dcterms:created>
  <dcterms:modified xsi:type="dcterms:W3CDTF">2017-05-25T04:22:22Z</dcterms:modified>
</cp:coreProperties>
</file>